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8" r:id="rId2"/>
    <p:sldId id="260" r:id="rId3"/>
    <p:sldId id="256" r:id="rId4"/>
    <p:sldId id="261" r:id="rId5"/>
    <p:sldId id="271" r:id="rId6"/>
    <p:sldId id="267" r:id="rId7"/>
    <p:sldId id="263" r:id="rId8"/>
    <p:sldId id="262" r:id="rId9"/>
    <p:sldId id="264" r:id="rId10"/>
    <p:sldId id="272" r:id="rId11"/>
    <p:sldId id="277" r:id="rId12"/>
    <p:sldId id="276" r:id="rId13"/>
    <p:sldId id="280" r:id="rId14"/>
    <p:sldId id="265" r:id="rId15"/>
    <p:sldId id="269" r:id="rId16"/>
    <p:sldId id="281" r:id="rId17"/>
    <p:sldId id="282" r:id="rId18"/>
    <p:sldId id="266" r:id="rId19"/>
    <p:sldId id="284" r:id="rId20"/>
    <p:sldId id="283" r:id="rId21"/>
    <p:sldId id="286" r:id="rId22"/>
    <p:sldId id="268" r:id="rId23"/>
    <p:sldId id="270" r:id="rId24"/>
    <p:sldId id="278" r:id="rId25"/>
    <p:sldId id="279" r:id="rId26"/>
    <p:sldId id="285" r:id="rId27"/>
    <p:sldId id="287" r:id="rId28"/>
    <p:sldId id="288" r:id="rId29"/>
  </p:sldIdLst>
  <p:sldSz cx="9144000" cy="6858000" type="screen4x3"/>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7"/>
    <p:restoredTop sz="94632"/>
  </p:normalViewPr>
  <p:slideViewPr>
    <p:cSldViewPr snapToObjects="1">
      <p:cViewPr varScale="1">
        <p:scale>
          <a:sx n="150" d="100"/>
          <a:sy n="150" d="100"/>
        </p:scale>
        <p:origin x="199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D82E179-3A53-9B4D-ADA9-99344A4FD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panose="020B0604020202020204" pitchFamily="34" charset="0"/>
                <a:ea typeface="ＭＳ Ｐゴシック" panose="020B0600070205080204" pitchFamily="34" charset="-128"/>
              </a:defRPr>
            </a:lvl1pPr>
          </a:lstStyle>
          <a:p>
            <a:pPr>
              <a:defRPr/>
            </a:pPr>
            <a:endParaRPr lang="pt-PT"/>
          </a:p>
        </p:txBody>
      </p:sp>
      <p:sp>
        <p:nvSpPr>
          <p:cNvPr id="3" name="Espaço Reservado para Data 2">
            <a:extLst>
              <a:ext uri="{FF2B5EF4-FFF2-40B4-BE49-F238E27FC236}">
                <a16:creationId xmlns:a16="http://schemas.microsoft.com/office/drawing/2014/main" id="{C71B5359-346E-4D44-892A-994D3023C39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Arial" panose="020B0604020202020204" pitchFamily="34" charset="0"/>
                <a:ea typeface="ＭＳ Ｐゴシック" panose="020B0600070205080204" pitchFamily="34" charset="-128"/>
              </a:defRPr>
            </a:lvl1pPr>
          </a:lstStyle>
          <a:p>
            <a:pPr>
              <a:defRPr/>
            </a:pPr>
            <a:fld id="{D5D02F0D-A7D1-458A-9F57-09AAA0F0817B}" type="datetimeFigureOut">
              <a:rPr lang="pt-PT"/>
              <a:pPr>
                <a:defRPr/>
              </a:pPr>
              <a:t>22/07/2025</a:t>
            </a:fld>
            <a:endParaRPr lang="pt-PT"/>
          </a:p>
        </p:txBody>
      </p:sp>
      <p:sp>
        <p:nvSpPr>
          <p:cNvPr id="4" name="Espaço Reservado para Imagem de Slide 3">
            <a:extLst>
              <a:ext uri="{FF2B5EF4-FFF2-40B4-BE49-F238E27FC236}">
                <a16:creationId xmlns:a16="http://schemas.microsoft.com/office/drawing/2014/main" id="{E00941BE-84F2-8A48-AC29-741B76E4FA23}"/>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pt-PT" noProof="0"/>
          </a:p>
        </p:txBody>
      </p:sp>
      <p:sp>
        <p:nvSpPr>
          <p:cNvPr id="5" name="Espaço Reservado para Anotações 4">
            <a:extLst>
              <a:ext uri="{FF2B5EF4-FFF2-40B4-BE49-F238E27FC236}">
                <a16:creationId xmlns:a16="http://schemas.microsoft.com/office/drawing/2014/main" id="{80EC24DE-D520-B04F-90AC-6226CFBB67B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
Segundo nível
Terceiro nível
Quarto nível
Quinto nível</a:t>
            </a:r>
            <a:endParaRPr lang="pt-PT" noProof="0"/>
          </a:p>
        </p:txBody>
      </p:sp>
      <p:sp>
        <p:nvSpPr>
          <p:cNvPr id="6" name="Espaço Reservado para Rodapé 5">
            <a:extLst>
              <a:ext uri="{FF2B5EF4-FFF2-40B4-BE49-F238E27FC236}">
                <a16:creationId xmlns:a16="http://schemas.microsoft.com/office/drawing/2014/main" id="{2DE52609-371A-6542-A51D-04FF7AEA80B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panose="020B0604020202020204" pitchFamily="34" charset="0"/>
                <a:ea typeface="ＭＳ Ｐゴシック" panose="020B0600070205080204" pitchFamily="34" charset="-128"/>
              </a:defRPr>
            </a:lvl1pPr>
          </a:lstStyle>
          <a:p>
            <a:pPr>
              <a:defRPr/>
            </a:pPr>
            <a:endParaRPr lang="pt-PT"/>
          </a:p>
        </p:txBody>
      </p:sp>
      <p:sp>
        <p:nvSpPr>
          <p:cNvPr id="7" name="Espaço Reservado para Número de Slide 6">
            <a:extLst>
              <a:ext uri="{FF2B5EF4-FFF2-40B4-BE49-F238E27FC236}">
                <a16:creationId xmlns:a16="http://schemas.microsoft.com/office/drawing/2014/main" id="{49D3384B-E9E5-C940-AC00-E1FFF07257EC}"/>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433EAD10-6295-4839-93A4-DCB9E702E160}" type="slidenum">
              <a:rPr lang="pt-PT" altLang="en-US"/>
              <a:pPr/>
              <a:t>‹#›</a:t>
            </a:fld>
            <a:endParaRPr lang="pt-PT"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pt-PT"/>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Click to edit Master subtitle style</a:t>
            </a:r>
            <a:endParaRPr lang="en-US"/>
          </a:p>
        </p:txBody>
      </p:sp>
      <p:sp>
        <p:nvSpPr>
          <p:cNvPr id="4" name="Date Placeholder 3">
            <a:extLst>
              <a:ext uri="{FF2B5EF4-FFF2-40B4-BE49-F238E27FC236}">
                <a16:creationId xmlns:a16="http://schemas.microsoft.com/office/drawing/2014/main" id="{16385A6E-AB59-41BA-E97C-9E74C98ADE15}"/>
              </a:ext>
            </a:extLst>
          </p:cNvPr>
          <p:cNvSpPr>
            <a:spLocks noGrp="1"/>
          </p:cNvSpPr>
          <p:nvPr>
            <p:ph type="dt" sz="half" idx="10"/>
          </p:nvPr>
        </p:nvSpPr>
        <p:spPr/>
        <p:txBody>
          <a:bodyPr/>
          <a:lstStyle>
            <a:lvl1pPr>
              <a:defRPr/>
            </a:lvl1pPr>
          </a:lstStyle>
          <a:p>
            <a:pPr>
              <a:defRPr/>
            </a:pPr>
            <a:fld id="{EB551225-CBE8-44B4-857A-6E29619D7154}" type="datetime1">
              <a:rPr lang="en-US" altLang="pt-PT"/>
              <a:pPr>
                <a:defRPr/>
              </a:pPr>
              <a:t>7/22/2025</a:t>
            </a:fld>
            <a:endParaRPr lang="en-US" altLang="pt-PT"/>
          </a:p>
        </p:txBody>
      </p:sp>
      <p:sp>
        <p:nvSpPr>
          <p:cNvPr id="5" name="Footer Placeholder 4">
            <a:extLst>
              <a:ext uri="{FF2B5EF4-FFF2-40B4-BE49-F238E27FC236}">
                <a16:creationId xmlns:a16="http://schemas.microsoft.com/office/drawing/2014/main" id="{A348886E-1A0A-C9A0-6063-EFCD98930A9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0F8021D-2F02-9055-6D2C-F003746B9F9E}"/>
              </a:ext>
            </a:extLst>
          </p:cNvPr>
          <p:cNvSpPr>
            <a:spLocks noGrp="1"/>
          </p:cNvSpPr>
          <p:nvPr>
            <p:ph type="sldNum" sz="quarter" idx="12"/>
          </p:nvPr>
        </p:nvSpPr>
        <p:spPr/>
        <p:txBody>
          <a:bodyPr/>
          <a:lstStyle>
            <a:lvl1pPr>
              <a:defRPr/>
            </a:lvl1pPr>
          </a:lstStyle>
          <a:p>
            <a:fld id="{54CF5644-FC38-4754-827F-8EDF664385A2}" type="slidenum">
              <a:rPr lang="en-US" altLang="pt-PT"/>
              <a:pPr/>
              <a:t>‹#›</a:t>
            </a:fld>
            <a:endParaRPr lang="en-US" altLang="pt-PT"/>
          </a:p>
        </p:txBody>
      </p:sp>
    </p:spTree>
    <p:extLst>
      <p:ext uri="{BB962C8B-B14F-4D97-AF65-F5344CB8AC3E}">
        <p14:creationId xmlns:p14="http://schemas.microsoft.com/office/powerpoint/2010/main" val="2056445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a:extLst>
              <a:ext uri="{FF2B5EF4-FFF2-40B4-BE49-F238E27FC236}">
                <a16:creationId xmlns:a16="http://schemas.microsoft.com/office/drawing/2014/main" id="{F2390E4A-CD09-ADE2-D651-252DFD7F88A3}"/>
              </a:ext>
            </a:extLst>
          </p:cNvPr>
          <p:cNvSpPr>
            <a:spLocks noGrp="1"/>
          </p:cNvSpPr>
          <p:nvPr>
            <p:ph type="dt" sz="half" idx="10"/>
          </p:nvPr>
        </p:nvSpPr>
        <p:spPr/>
        <p:txBody>
          <a:bodyPr/>
          <a:lstStyle>
            <a:lvl1pPr>
              <a:defRPr/>
            </a:lvl1pPr>
          </a:lstStyle>
          <a:p>
            <a:pPr>
              <a:defRPr/>
            </a:pPr>
            <a:fld id="{C0AA179B-9B04-4D5D-9180-FC39A9F32C85}" type="datetime1">
              <a:rPr lang="en-US" altLang="pt-PT"/>
              <a:pPr>
                <a:defRPr/>
              </a:pPr>
              <a:t>7/22/2025</a:t>
            </a:fld>
            <a:endParaRPr lang="en-US" altLang="pt-PT"/>
          </a:p>
        </p:txBody>
      </p:sp>
      <p:sp>
        <p:nvSpPr>
          <p:cNvPr id="5" name="Footer Placeholder 4">
            <a:extLst>
              <a:ext uri="{FF2B5EF4-FFF2-40B4-BE49-F238E27FC236}">
                <a16:creationId xmlns:a16="http://schemas.microsoft.com/office/drawing/2014/main" id="{A20AD5CC-1F4D-C103-FAC2-24EB0DA0A96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BA97DAD-2CE7-8B0D-869F-C9DE47171DEA}"/>
              </a:ext>
            </a:extLst>
          </p:cNvPr>
          <p:cNvSpPr>
            <a:spLocks noGrp="1"/>
          </p:cNvSpPr>
          <p:nvPr>
            <p:ph type="sldNum" sz="quarter" idx="12"/>
          </p:nvPr>
        </p:nvSpPr>
        <p:spPr/>
        <p:txBody>
          <a:bodyPr/>
          <a:lstStyle>
            <a:lvl1pPr>
              <a:defRPr/>
            </a:lvl1pPr>
          </a:lstStyle>
          <a:p>
            <a:fld id="{7DE401B2-65ED-44B9-AE34-2CD2581EB5D7}" type="slidenum">
              <a:rPr lang="en-US" altLang="pt-PT"/>
              <a:pPr/>
              <a:t>‹#›</a:t>
            </a:fld>
            <a:endParaRPr lang="en-US" altLang="pt-PT"/>
          </a:p>
        </p:txBody>
      </p:sp>
    </p:spTree>
    <p:extLst>
      <p:ext uri="{BB962C8B-B14F-4D97-AF65-F5344CB8AC3E}">
        <p14:creationId xmlns:p14="http://schemas.microsoft.com/office/powerpoint/2010/main" val="234850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PT"/>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a:extLst>
              <a:ext uri="{FF2B5EF4-FFF2-40B4-BE49-F238E27FC236}">
                <a16:creationId xmlns:a16="http://schemas.microsoft.com/office/drawing/2014/main" id="{F88BEF1D-8852-D253-E94C-8350E9D448EC}"/>
              </a:ext>
            </a:extLst>
          </p:cNvPr>
          <p:cNvSpPr>
            <a:spLocks noGrp="1"/>
          </p:cNvSpPr>
          <p:nvPr>
            <p:ph type="dt" sz="half" idx="10"/>
          </p:nvPr>
        </p:nvSpPr>
        <p:spPr/>
        <p:txBody>
          <a:bodyPr/>
          <a:lstStyle>
            <a:lvl1pPr>
              <a:defRPr/>
            </a:lvl1pPr>
          </a:lstStyle>
          <a:p>
            <a:pPr>
              <a:defRPr/>
            </a:pPr>
            <a:fld id="{4C645620-263A-466B-A34D-A198A7C90170}" type="datetime1">
              <a:rPr lang="en-US" altLang="pt-PT"/>
              <a:pPr>
                <a:defRPr/>
              </a:pPr>
              <a:t>7/22/2025</a:t>
            </a:fld>
            <a:endParaRPr lang="en-US" altLang="pt-PT"/>
          </a:p>
        </p:txBody>
      </p:sp>
      <p:sp>
        <p:nvSpPr>
          <p:cNvPr id="5" name="Footer Placeholder 4">
            <a:extLst>
              <a:ext uri="{FF2B5EF4-FFF2-40B4-BE49-F238E27FC236}">
                <a16:creationId xmlns:a16="http://schemas.microsoft.com/office/drawing/2014/main" id="{F1CEFF20-5595-2D5F-27D5-AC1AF004E7C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3EA7025-A8B0-3C68-57CC-853F0BBED9BA}"/>
              </a:ext>
            </a:extLst>
          </p:cNvPr>
          <p:cNvSpPr>
            <a:spLocks noGrp="1"/>
          </p:cNvSpPr>
          <p:nvPr>
            <p:ph type="sldNum" sz="quarter" idx="12"/>
          </p:nvPr>
        </p:nvSpPr>
        <p:spPr/>
        <p:txBody>
          <a:bodyPr/>
          <a:lstStyle>
            <a:lvl1pPr>
              <a:defRPr/>
            </a:lvl1pPr>
          </a:lstStyle>
          <a:p>
            <a:fld id="{9D57DDB9-1AAC-447B-B91A-4696A909E210}" type="slidenum">
              <a:rPr lang="en-US" altLang="pt-PT"/>
              <a:pPr/>
              <a:t>‹#›</a:t>
            </a:fld>
            <a:endParaRPr lang="en-US" altLang="pt-PT"/>
          </a:p>
        </p:txBody>
      </p:sp>
    </p:spTree>
    <p:extLst>
      <p:ext uri="{BB962C8B-B14F-4D97-AF65-F5344CB8AC3E}">
        <p14:creationId xmlns:p14="http://schemas.microsoft.com/office/powerpoint/2010/main" val="59196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idx="1"/>
          </p:nvPr>
        </p:nvSpPr>
        <p:spPr/>
        <p:txBody>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Date Placeholder 3">
            <a:extLst>
              <a:ext uri="{FF2B5EF4-FFF2-40B4-BE49-F238E27FC236}">
                <a16:creationId xmlns:a16="http://schemas.microsoft.com/office/drawing/2014/main" id="{75D6DA4E-BAEB-8403-676E-312B691A85DC}"/>
              </a:ext>
            </a:extLst>
          </p:cNvPr>
          <p:cNvSpPr>
            <a:spLocks noGrp="1"/>
          </p:cNvSpPr>
          <p:nvPr>
            <p:ph type="dt" sz="half" idx="10"/>
          </p:nvPr>
        </p:nvSpPr>
        <p:spPr/>
        <p:txBody>
          <a:bodyPr/>
          <a:lstStyle>
            <a:lvl1pPr>
              <a:defRPr/>
            </a:lvl1pPr>
          </a:lstStyle>
          <a:p>
            <a:pPr>
              <a:defRPr/>
            </a:pPr>
            <a:fld id="{CBA3FDDF-F431-4AC1-B2CC-36A963110659}" type="datetime1">
              <a:rPr lang="en-US" altLang="pt-PT"/>
              <a:pPr>
                <a:defRPr/>
              </a:pPr>
              <a:t>7/22/2025</a:t>
            </a:fld>
            <a:endParaRPr lang="en-US" altLang="pt-PT"/>
          </a:p>
        </p:txBody>
      </p:sp>
      <p:sp>
        <p:nvSpPr>
          <p:cNvPr id="5" name="Footer Placeholder 4">
            <a:extLst>
              <a:ext uri="{FF2B5EF4-FFF2-40B4-BE49-F238E27FC236}">
                <a16:creationId xmlns:a16="http://schemas.microsoft.com/office/drawing/2014/main" id="{BB0B4F8E-4C8E-A344-5D40-C2EFE915D21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0E6820-783D-2394-FC9C-10F9BCA416C9}"/>
              </a:ext>
            </a:extLst>
          </p:cNvPr>
          <p:cNvSpPr>
            <a:spLocks noGrp="1"/>
          </p:cNvSpPr>
          <p:nvPr>
            <p:ph type="sldNum" sz="quarter" idx="12"/>
          </p:nvPr>
        </p:nvSpPr>
        <p:spPr/>
        <p:txBody>
          <a:bodyPr/>
          <a:lstStyle>
            <a:lvl1pPr>
              <a:defRPr/>
            </a:lvl1pPr>
          </a:lstStyle>
          <a:p>
            <a:fld id="{DDC2A362-AA9C-45E7-A6B3-F88A68372D9A}" type="slidenum">
              <a:rPr lang="en-US" altLang="pt-PT"/>
              <a:pPr/>
              <a:t>‹#›</a:t>
            </a:fld>
            <a:endParaRPr lang="en-US" altLang="pt-PT"/>
          </a:p>
        </p:txBody>
      </p:sp>
    </p:spTree>
    <p:extLst>
      <p:ext uri="{BB962C8B-B14F-4D97-AF65-F5344CB8AC3E}">
        <p14:creationId xmlns:p14="http://schemas.microsoft.com/office/powerpoint/2010/main" val="1721758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pt-PT"/>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Click to edit Master text styles</a:t>
            </a:r>
          </a:p>
        </p:txBody>
      </p:sp>
      <p:sp>
        <p:nvSpPr>
          <p:cNvPr id="4" name="Date Placeholder 3">
            <a:extLst>
              <a:ext uri="{FF2B5EF4-FFF2-40B4-BE49-F238E27FC236}">
                <a16:creationId xmlns:a16="http://schemas.microsoft.com/office/drawing/2014/main" id="{EF5D7148-17A0-DAA2-F612-DEEAE5D3F396}"/>
              </a:ext>
            </a:extLst>
          </p:cNvPr>
          <p:cNvSpPr>
            <a:spLocks noGrp="1"/>
          </p:cNvSpPr>
          <p:nvPr>
            <p:ph type="dt" sz="half" idx="10"/>
          </p:nvPr>
        </p:nvSpPr>
        <p:spPr/>
        <p:txBody>
          <a:bodyPr/>
          <a:lstStyle>
            <a:lvl1pPr>
              <a:defRPr/>
            </a:lvl1pPr>
          </a:lstStyle>
          <a:p>
            <a:pPr>
              <a:defRPr/>
            </a:pPr>
            <a:fld id="{F6B9D8B7-C89A-478D-A037-44765EC789F5}" type="datetime1">
              <a:rPr lang="en-US" altLang="pt-PT"/>
              <a:pPr>
                <a:defRPr/>
              </a:pPr>
              <a:t>7/22/2025</a:t>
            </a:fld>
            <a:endParaRPr lang="en-US" altLang="pt-PT"/>
          </a:p>
        </p:txBody>
      </p:sp>
      <p:sp>
        <p:nvSpPr>
          <p:cNvPr id="5" name="Footer Placeholder 4">
            <a:extLst>
              <a:ext uri="{FF2B5EF4-FFF2-40B4-BE49-F238E27FC236}">
                <a16:creationId xmlns:a16="http://schemas.microsoft.com/office/drawing/2014/main" id="{FF16B60E-CA6A-C1CF-8C30-93A2566D57D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7590EE-D1E0-54C0-D2A7-47545470BD8F}"/>
              </a:ext>
            </a:extLst>
          </p:cNvPr>
          <p:cNvSpPr>
            <a:spLocks noGrp="1"/>
          </p:cNvSpPr>
          <p:nvPr>
            <p:ph type="sldNum" sz="quarter" idx="12"/>
          </p:nvPr>
        </p:nvSpPr>
        <p:spPr/>
        <p:txBody>
          <a:bodyPr/>
          <a:lstStyle>
            <a:lvl1pPr>
              <a:defRPr/>
            </a:lvl1pPr>
          </a:lstStyle>
          <a:p>
            <a:fld id="{4995140D-EB84-46C3-A2A7-6F3B74D04A8A}" type="slidenum">
              <a:rPr lang="en-US" altLang="pt-PT"/>
              <a:pPr/>
              <a:t>‹#›</a:t>
            </a:fld>
            <a:endParaRPr lang="en-US" altLang="pt-PT"/>
          </a:p>
        </p:txBody>
      </p:sp>
    </p:spTree>
    <p:extLst>
      <p:ext uri="{BB962C8B-B14F-4D97-AF65-F5344CB8AC3E}">
        <p14:creationId xmlns:p14="http://schemas.microsoft.com/office/powerpoint/2010/main" val="2353589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5" name="Date Placeholder 3">
            <a:extLst>
              <a:ext uri="{FF2B5EF4-FFF2-40B4-BE49-F238E27FC236}">
                <a16:creationId xmlns:a16="http://schemas.microsoft.com/office/drawing/2014/main" id="{485F3C97-CFBC-5FE3-0489-3B557F036749}"/>
              </a:ext>
            </a:extLst>
          </p:cNvPr>
          <p:cNvSpPr>
            <a:spLocks noGrp="1"/>
          </p:cNvSpPr>
          <p:nvPr>
            <p:ph type="dt" sz="half" idx="10"/>
          </p:nvPr>
        </p:nvSpPr>
        <p:spPr/>
        <p:txBody>
          <a:bodyPr/>
          <a:lstStyle>
            <a:lvl1pPr>
              <a:defRPr/>
            </a:lvl1pPr>
          </a:lstStyle>
          <a:p>
            <a:pPr>
              <a:defRPr/>
            </a:pPr>
            <a:fld id="{C069D442-A4C4-4F96-A2EA-D49B001B28FD}" type="datetime1">
              <a:rPr lang="en-US" altLang="pt-PT"/>
              <a:pPr>
                <a:defRPr/>
              </a:pPr>
              <a:t>7/22/2025</a:t>
            </a:fld>
            <a:endParaRPr lang="en-US" altLang="pt-PT"/>
          </a:p>
        </p:txBody>
      </p:sp>
      <p:sp>
        <p:nvSpPr>
          <p:cNvPr id="6" name="Footer Placeholder 4">
            <a:extLst>
              <a:ext uri="{FF2B5EF4-FFF2-40B4-BE49-F238E27FC236}">
                <a16:creationId xmlns:a16="http://schemas.microsoft.com/office/drawing/2014/main" id="{F501CF90-2DE8-31A5-1E47-911756A97E2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8C873E4-07EC-28F4-BBFD-BA1DFD320A0A}"/>
              </a:ext>
            </a:extLst>
          </p:cNvPr>
          <p:cNvSpPr>
            <a:spLocks noGrp="1"/>
          </p:cNvSpPr>
          <p:nvPr>
            <p:ph type="sldNum" sz="quarter" idx="12"/>
          </p:nvPr>
        </p:nvSpPr>
        <p:spPr/>
        <p:txBody>
          <a:bodyPr/>
          <a:lstStyle>
            <a:lvl1pPr>
              <a:defRPr/>
            </a:lvl1pPr>
          </a:lstStyle>
          <a:p>
            <a:fld id="{8507DBFB-2447-47DB-91DA-392A12A9159D}" type="slidenum">
              <a:rPr lang="en-US" altLang="pt-PT"/>
              <a:pPr/>
              <a:t>‹#›</a:t>
            </a:fld>
            <a:endParaRPr lang="en-US" altLang="pt-PT"/>
          </a:p>
        </p:txBody>
      </p:sp>
    </p:spTree>
    <p:extLst>
      <p:ext uri="{BB962C8B-B14F-4D97-AF65-F5344CB8AC3E}">
        <p14:creationId xmlns:p14="http://schemas.microsoft.com/office/powerpoint/2010/main" val="270985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7" name="Date Placeholder 3">
            <a:extLst>
              <a:ext uri="{FF2B5EF4-FFF2-40B4-BE49-F238E27FC236}">
                <a16:creationId xmlns:a16="http://schemas.microsoft.com/office/drawing/2014/main" id="{0F4BF5A3-1A64-B8A8-03B1-D762F537560F}"/>
              </a:ext>
            </a:extLst>
          </p:cNvPr>
          <p:cNvSpPr>
            <a:spLocks noGrp="1"/>
          </p:cNvSpPr>
          <p:nvPr>
            <p:ph type="dt" sz="half" idx="10"/>
          </p:nvPr>
        </p:nvSpPr>
        <p:spPr/>
        <p:txBody>
          <a:bodyPr/>
          <a:lstStyle>
            <a:lvl1pPr>
              <a:defRPr/>
            </a:lvl1pPr>
          </a:lstStyle>
          <a:p>
            <a:pPr>
              <a:defRPr/>
            </a:pPr>
            <a:fld id="{4B16AFEA-F19C-441F-B2EF-2738DA2812EF}" type="datetime1">
              <a:rPr lang="en-US" altLang="pt-PT"/>
              <a:pPr>
                <a:defRPr/>
              </a:pPr>
              <a:t>7/22/2025</a:t>
            </a:fld>
            <a:endParaRPr lang="en-US" altLang="pt-PT"/>
          </a:p>
        </p:txBody>
      </p:sp>
      <p:sp>
        <p:nvSpPr>
          <p:cNvPr id="8" name="Footer Placeholder 4">
            <a:extLst>
              <a:ext uri="{FF2B5EF4-FFF2-40B4-BE49-F238E27FC236}">
                <a16:creationId xmlns:a16="http://schemas.microsoft.com/office/drawing/2014/main" id="{189782A3-2747-DA80-D907-21B27E13C9D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40EC233-E1E4-5654-DFCF-F0DB7FE168F0}"/>
              </a:ext>
            </a:extLst>
          </p:cNvPr>
          <p:cNvSpPr>
            <a:spLocks noGrp="1"/>
          </p:cNvSpPr>
          <p:nvPr>
            <p:ph type="sldNum" sz="quarter" idx="12"/>
          </p:nvPr>
        </p:nvSpPr>
        <p:spPr/>
        <p:txBody>
          <a:bodyPr/>
          <a:lstStyle>
            <a:lvl1pPr>
              <a:defRPr/>
            </a:lvl1pPr>
          </a:lstStyle>
          <a:p>
            <a:fld id="{8A9A532E-53C8-4F75-AABE-960B49740218}" type="slidenum">
              <a:rPr lang="en-US" altLang="pt-PT"/>
              <a:pPr/>
              <a:t>‹#›</a:t>
            </a:fld>
            <a:endParaRPr lang="en-US" altLang="pt-PT"/>
          </a:p>
        </p:txBody>
      </p:sp>
    </p:spTree>
    <p:extLst>
      <p:ext uri="{BB962C8B-B14F-4D97-AF65-F5344CB8AC3E}">
        <p14:creationId xmlns:p14="http://schemas.microsoft.com/office/powerpoint/2010/main" val="352223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Date Placeholder 3">
            <a:extLst>
              <a:ext uri="{FF2B5EF4-FFF2-40B4-BE49-F238E27FC236}">
                <a16:creationId xmlns:a16="http://schemas.microsoft.com/office/drawing/2014/main" id="{5C4E6459-D207-490B-30F5-802256ABA44C}"/>
              </a:ext>
            </a:extLst>
          </p:cNvPr>
          <p:cNvSpPr>
            <a:spLocks noGrp="1"/>
          </p:cNvSpPr>
          <p:nvPr>
            <p:ph type="dt" sz="half" idx="10"/>
          </p:nvPr>
        </p:nvSpPr>
        <p:spPr/>
        <p:txBody>
          <a:bodyPr/>
          <a:lstStyle>
            <a:lvl1pPr>
              <a:defRPr/>
            </a:lvl1pPr>
          </a:lstStyle>
          <a:p>
            <a:pPr>
              <a:defRPr/>
            </a:pPr>
            <a:fld id="{51D43BA7-A147-4086-8B5B-CE62F0E6D967}" type="datetime1">
              <a:rPr lang="en-US" altLang="pt-PT"/>
              <a:pPr>
                <a:defRPr/>
              </a:pPr>
              <a:t>7/22/2025</a:t>
            </a:fld>
            <a:endParaRPr lang="en-US" altLang="pt-PT"/>
          </a:p>
        </p:txBody>
      </p:sp>
      <p:sp>
        <p:nvSpPr>
          <p:cNvPr id="4" name="Footer Placeholder 4">
            <a:extLst>
              <a:ext uri="{FF2B5EF4-FFF2-40B4-BE49-F238E27FC236}">
                <a16:creationId xmlns:a16="http://schemas.microsoft.com/office/drawing/2014/main" id="{6CCB0A01-C9BA-4B4E-FE4C-7F25222B1B5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BF03349-3462-D513-6A8A-99CBE1FA1BE8}"/>
              </a:ext>
            </a:extLst>
          </p:cNvPr>
          <p:cNvSpPr>
            <a:spLocks noGrp="1"/>
          </p:cNvSpPr>
          <p:nvPr>
            <p:ph type="sldNum" sz="quarter" idx="12"/>
          </p:nvPr>
        </p:nvSpPr>
        <p:spPr/>
        <p:txBody>
          <a:bodyPr/>
          <a:lstStyle>
            <a:lvl1pPr>
              <a:defRPr/>
            </a:lvl1pPr>
          </a:lstStyle>
          <a:p>
            <a:fld id="{26D9278B-C4BE-4A34-8ADC-1D1FF720CEE9}" type="slidenum">
              <a:rPr lang="en-US" altLang="pt-PT"/>
              <a:pPr/>
              <a:t>‹#›</a:t>
            </a:fld>
            <a:endParaRPr lang="en-US" altLang="pt-PT"/>
          </a:p>
        </p:txBody>
      </p:sp>
    </p:spTree>
    <p:extLst>
      <p:ext uri="{BB962C8B-B14F-4D97-AF65-F5344CB8AC3E}">
        <p14:creationId xmlns:p14="http://schemas.microsoft.com/office/powerpoint/2010/main" val="34616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BD48B91-BA51-F4B1-3DEF-87E210CEE94F}"/>
              </a:ext>
            </a:extLst>
          </p:cNvPr>
          <p:cNvSpPr>
            <a:spLocks noGrp="1"/>
          </p:cNvSpPr>
          <p:nvPr>
            <p:ph type="dt" sz="half" idx="10"/>
          </p:nvPr>
        </p:nvSpPr>
        <p:spPr/>
        <p:txBody>
          <a:bodyPr/>
          <a:lstStyle>
            <a:lvl1pPr>
              <a:defRPr/>
            </a:lvl1pPr>
          </a:lstStyle>
          <a:p>
            <a:pPr>
              <a:defRPr/>
            </a:pPr>
            <a:fld id="{8297D783-8C45-41E7-B866-7DD3147B8BBD}" type="datetime1">
              <a:rPr lang="en-US" altLang="pt-PT"/>
              <a:pPr>
                <a:defRPr/>
              </a:pPr>
              <a:t>7/22/2025</a:t>
            </a:fld>
            <a:endParaRPr lang="en-US" altLang="pt-PT"/>
          </a:p>
        </p:txBody>
      </p:sp>
      <p:sp>
        <p:nvSpPr>
          <p:cNvPr id="3" name="Footer Placeholder 4">
            <a:extLst>
              <a:ext uri="{FF2B5EF4-FFF2-40B4-BE49-F238E27FC236}">
                <a16:creationId xmlns:a16="http://schemas.microsoft.com/office/drawing/2014/main" id="{E16AB5BD-913A-B2F5-CED6-061E7E871CB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872395D-1535-6D54-B1D1-6813B257F02D}"/>
              </a:ext>
            </a:extLst>
          </p:cNvPr>
          <p:cNvSpPr>
            <a:spLocks noGrp="1"/>
          </p:cNvSpPr>
          <p:nvPr>
            <p:ph type="sldNum" sz="quarter" idx="12"/>
          </p:nvPr>
        </p:nvSpPr>
        <p:spPr/>
        <p:txBody>
          <a:bodyPr/>
          <a:lstStyle>
            <a:lvl1pPr>
              <a:defRPr/>
            </a:lvl1pPr>
          </a:lstStyle>
          <a:p>
            <a:fld id="{32BCC6ED-B45B-44E2-BCD6-9E5E8F969264}" type="slidenum">
              <a:rPr lang="en-US" altLang="pt-PT"/>
              <a:pPr/>
              <a:t>‹#›</a:t>
            </a:fld>
            <a:endParaRPr lang="en-US" altLang="pt-PT"/>
          </a:p>
        </p:txBody>
      </p:sp>
    </p:spTree>
    <p:extLst>
      <p:ext uri="{BB962C8B-B14F-4D97-AF65-F5344CB8AC3E}">
        <p14:creationId xmlns:p14="http://schemas.microsoft.com/office/powerpoint/2010/main" val="125847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pt-PT"/>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3">
            <a:extLst>
              <a:ext uri="{FF2B5EF4-FFF2-40B4-BE49-F238E27FC236}">
                <a16:creationId xmlns:a16="http://schemas.microsoft.com/office/drawing/2014/main" id="{390700A1-0AA1-E04F-EA9B-E50EA6F9C77C}"/>
              </a:ext>
            </a:extLst>
          </p:cNvPr>
          <p:cNvSpPr>
            <a:spLocks noGrp="1"/>
          </p:cNvSpPr>
          <p:nvPr>
            <p:ph type="dt" sz="half" idx="10"/>
          </p:nvPr>
        </p:nvSpPr>
        <p:spPr/>
        <p:txBody>
          <a:bodyPr/>
          <a:lstStyle>
            <a:lvl1pPr>
              <a:defRPr/>
            </a:lvl1pPr>
          </a:lstStyle>
          <a:p>
            <a:pPr>
              <a:defRPr/>
            </a:pPr>
            <a:fld id="{0FE19564-20EB-4512-A197-FE2A6CD38341}" type="datetime1">
              <a:rPr lang="en-US" altLang="pt-PT"/>
              <a:pPr>
                <a:defRPr/>
              </a:pPr>
              <a:t>7/22/2025</a:t>
            </a:fld>
            <a:endParaRPr lang="en-US" altLang="pt-PT"/>
          </a:p>
        </p:txBody>
      </p:sp>
      <p:sp>
        <p:nvSpPr>
          <p:cNvPr id="6" name="Footer Placeholder 4">
            <a:extLst>
              <a:ext uri="{FF2B5EF4-FFF2-40B4-BE49-F238E27FC236}">
                <a16:creationId xmlns:a16="http://schemas.microsoft.com/office/drawing/2014/main" id="{312B9A52-429B-B060-D280-B4514F0A40E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C95106C-5F4B-C8BC-A95C-C077C7384CAC}"/>
              </a:ext>
            </a:extLst>
          </p:cNvPr>
          <p:cNvSpPr>
            <a:spLocks noGrp="1"/>
          </p:cNvSpPr>
          <p:nvPr>
            <p:ph type="sldNum" sz="quarter" idx="12"/>
          </p:nvPr>
        </p:nvSpPr>
        <p:spPr/>
        <p:txBody>
          <a:bodyPr/>
          <a:lstStyle>
            <a:lvl1pPr>
              <a:defRPr/>
            </a:lvl1pPr>
          </a:lstStyle>
          <a:p>
            <a:fld id="{2CDADBAC-AFAD-42D9-AFC7-B150BAC8C174}" type="slidenum">
              <a:rPr lang="en-US" altLang="pt-PT"/>
              <a:pPr/>
              <a:t>‹#›</a:t>
            </a:fld>
            <a:endParaRPr lang="en-US" altLang="pt-PT"/>
          </a:p>
        </p:txBody>
      </p:sp>
    </p:spTree>
    <p:extLst>
      <p:ext uri="{BB962C8B-B14F-4D97-AF65-F5344CB8AC3E}">
        <p14:creationId xmlns:p14="http://schemas.microsoft.com/office/powerpoint/2010/main" val="207191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pt-PT"/>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3">
            <a:extLst>
              <a:ext uri="{FF2B5EF4-FFF2-40B4-BE49-F238E27FC236}">
                <a16:creationId xmlns:a16="http://schemas.microsoft.com/office/drawing/2014/main" id="{1BAA66B6-0702-D1A8-84D5-54C6B9078060}"/>
              </a:ext>
            </a:extLst>
          </p:cNvPr>
          <p:cNvSpPr>
            <a:spLocks noGrp="1"/>
          </p:cNvSpPr>
          <p:nvPr>
            <p:ph type="dt" sz="half" idx="10"/>
          </p:nvPr>
        </p:nvSpPr>
        <p:spPr/>
        <p:txBody>
          <a:bodyPr/>
          <a:lstStyle>
            <a:lvl1pPr>
              <a:defRPr/>
            </a:lvl1pPr>
          </a:lstStyle>
          <a:p>
            <a:pPr>
              <a:defRPr/>
            </a:pPr>
            <a:fld id="{9FA60E37-A908-4F90-A0CB-7FD86902E998}" type="datetime1">
              <a:rPr lang="en-US" altLang="pt-PT"/>
              <a:pPr>
                <a:defRPr/>
              </a:pPr>
              <a:t>7/22/2025</a:t>
            </a:fld>
            <a:endParaRPr lang="en-US" altLang="pt-PT"/>
          </a:p>
        </p:txBody>
      </p:sp>
      <p:sp>
        <p:nvSpPr>
          <p:cNvPr id="6" name="Footer Placeholder 4">
            <a:extLst>
              <a:ext uri="{FF2B5EF4-FFF2-40B4-BE49-F238E27FC236}">
                <a16:creationId xmlns:a16="http://schemas.microsoft.com/office/drawing/2014/main" id="{56AD1BAA-9B0A-67C2-B8A4-17EEF100AE7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B67C81-79F5-4925-4AD0-E0F4A652DE11}"/>
              </a:ext>
            </a:extLst>
          </p:cNvPr>
          <p:cNvSpPr>
            <a:spLocks noGrp="1"/>
          </p:cNvSpPr>
          <p:nvPr>
            <p:ph type="sldNum" sz="quarter" idx="12"/>
          </p:nvPr>
        </p:nvSpPr>
        <p:spPr/>
        <p:txBody>
          <a:bodyPr/>
          <a:lstStyle>
            <a:lvl1pPr>
              <a:defRPr/>
            </a:lvl1pPr>
          </a:lstStyle>
          <a:p>
            <a:fld id="{510ED7A4-E60C-4E0E-ACD4-09ACAD1458B9}" type="slidenum">
              <a:rPr lang="en-US" altLang="pt-PT"/>
              <a:pPr/>
              <a:t>‹#›</a:t>
            </a:fld>
            <a:endParaRPr lang="en-US" altLang="pt-PT"/>
          </a:p>
        </p:txBody>
      </p:sp>
    </p:spTree>
    <p:extLst>
      <p:ext uri="{BB962C8B-B14F-4D97-AF65-F5344CB8AC3E}">
        <p14:creationId xmlns:p14="http://schemas.microsoft.com/office/powerpoint/2010/main" val="229506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2ACB3B5-8638-6187-5631-CD3B7E2E891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PT" altLang="pt-PT"/>
              <a:t>Click to edit Master title style</a:t>
            </a:r>
            <a:endParaRPr lang="en-US" altLang="pt-PT"/>
          </a:p>
        </p:txBody>
      </p:sp>
      <p:sp>
        <p:nvSpPr>
          <p:cNvPr id="1027" name="Text Placeholder 2">
            <a:extLst>
              <a:ext uri="{FF2B5EF4-FFF2-40B4-BE49-F238E27FC236}">
                <a16:creationId xmlns:a16="http://schemas.microsoft.com/office/drawing/2014/main" id="{8CDD0A1E-A141-4008-CDD7-8CEB523800B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PT" altLang="pt-PT"/>
              <a:t>Click to edit Master text styles</a:t>
            </a:r>
          </a:p>
          <a:p>
            <a:pPr lvl="1"/>
            <a:r>
              <a:rPr lang="pt-PT" altLang="pt-PT"/>
              <a:t>Second level</a:t>
            </a:r>
          </a:p>
          <a:p>
            <a:pPr lvl="2"/>
            <a:r>
              <a:rPr lang="pt-PT" altLang="pt-PT"/>
              <a:t>Third level</a:t>
            </a:r>
          </a:p>
          <a:p>
            <a:pPr lvl="3"/>
            <a:r>
              <a:rPr lang="pt-PT" altLang="pt-PT"/>
              <a:t>Fourth level</a:t>
            </a:r>
          </a:p>
          <a:p>
            <a:pPr lvl="4"/>
            <a:r>
              <a:rPr lang="pt-PT" altLang="pt-PT"/>
              <a:t>Fifth level</a:t>
            </a:r>
            <a:endParaRPr lang="en-US" altLang="pt-PT"/>
          </a:p>
        </p:txBody>
      </p:sp>
      <p:sp>
        <p:nvSpPr>
          <p:cNvPr id="4" name="Date Placeholder 3">
            <a:extLst>
              <a:ext uri="{FF2B5EF4-FFF2-40B4-BE49-F238E27FC236}">
                <a16:creationId xmlns:a16="http://schemas.microsoft.com/office/drawing/2014/main" id="{5D8F637A-3E56-BB42-B2FF-3CD2EDB93595}"/>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ＭＳ Ｐゴシック" panose="020B0600070205080204" pitchFamily="34" charset="-128"/>
              </a:defRPr>
            </a:lvl1pPr>
          </a:lstStyle>
          <a:p>
            <a:pPr>
              <a:defRPr/>
            </a:pPr>
            <a:fld id="{F36F6B70-0340-46CF-B2EF-C8274FF213F5}" type="datetime1">
              <a:rPr lang="en-US" altLang="pt-PT"/>
              <a:pPr>
                <a:defRPr/>
              </a:pPr>
              <a:t>7/22/2025</a:t>
            </a:fld>
            <a:endParaRPr lang="en-US" altLang="pt-PT"/>
          </a:p>
        </p:txBody>
      </p:sp>
      <p:sp>
        <p:nvSpPr>
          <p:cNvPr id="5" name="Footer Placeholder 4">
            <a:extLst>
              <a:ext uri="{FF2B5EF4-FFF2-40B4-BE49-F238E27FC236}">
                <a16:creationId xmlns:a16="http://schemas.microsoft.com/office/drawing/2014/main" id="{70D6406A-E413-BA46-B4B0-1A9A9A380472}"/>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69C0D94-F686-8A46-94A2-C98DABB1CCA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8A3AC38D-C876-492F-AB83-317C05321969}" type="slidenum">
              <a:rPr lang="en-US" altLang="pt-PT"/>
              <a:pPr/>
              <a:t>‹#›</a:t>
            </a:fld>
            <a:endParaRPr lang="en-US" altLang="pt-P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isteriosaquaticos.pt/"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sport\OneDrive\&#193;rea%20de%20Trabalho\Programa&#231;&#227;o\Tese\TeseFullPackage\MA_Trailer.wmv" TargetMode="External"/><Relationship Id="rId1" Type="http://schemas.microsoft.com/office/2007/relationships/media" Target="file:///C:\Users\sport\OneDrive\&#193;rea%20de%20Trabalho\Programa&#231;&#227;o\Tese\TeseFullPackage\MA_Trailer.wmv"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CDA6"/>
        </a:solidFill>
        <a:effectLst/>
      </p:bgPr>
    </p:bg>
    <p:spTree>
      <p:nvGrpSpPr>
        <p:cNvPr id="1" name=""/>
        <p:cNvGrpSpPr/>
        <p:nvPr/>
      </p:nvGrpSpPr>
      <p:grpSpPr>
        <a:xfrm>
          <a:off x="0" y="0"/>
          <a:ext cx="0" cy="0"/>
          <a:chOff x="0" y="0"/>
          <a:chExt cx="0" cy="0"/>
        </a:xfrm>
      </p:grpSpPr>
      <p:pic>
        <p:nvPicPr>
          <p:cNvPr id="14338" name="Imagem 3">
            <a:extLst>
              <a:ext uri="{FF2B5EF4-FFF2-40B4-BE49-F238E27FC236}">
                <a16:creationId xmlns:a16="http://schemas.microsoft.com/office/drawing/2014/main" id="{4408651F-F284-DE8A-8F64-191D196A9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2374900"/>
            <a:ext cx="25146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99F1DE-634E-AA6B-DFD6-CEB3D1D50EC0}"/>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435752CF-6D1D-51BD-DF1C-248EC3702569}"/>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A5712222-F533-5ABA-416D-3C76116C0229}"/>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32C88B99-B6D1-CCF4-AFA6-CB6133F605BF}"/>
              </a:ext>
            </a:extLst>
          </p:cNvPr>
          <p:cNvSpPr txBox="1">
            <a:spLocks noChangeArrowheads="1"/>
          </p:cNvSpPr>
          <p:nvPr/>
        </p:nvSpPr>
        <p:spPr bwMode="auto">
          <a:xfrm>
            <a:off x="755650" y="1385888"/>
            <a:ext cx="7993063"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How to create a good game:</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A question that every game developer should ask himself: “Would I play my game at its current state?”</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It is very important that, before the game goes public, the developer feels confident enough about the game. An unfinished game will have a negative impact on the audience, and given the current market of the gaming industry, one negative experience can be sufficient for people to never play your game again.</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Therefore, it is crucial that developers follow good practices for when creating games. These practices include:</a:t>
            </a:r>
          </a:p>
          <a:p>
            <a:pPr eaLnBrk="1" hangingPunct="1">
              <a:spcBef>
                <a:spcPct val="0"/>
              </a:spcBef>
              <a:buFontTx/>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Bug free</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Optimized</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Fun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Sense of progression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Rewards</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Achievements</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Competitive factor</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Visually appealing</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Good audio</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Balanced</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Feedback</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F53E0C5B-1D2B-9EDE-AEC6-6CF64271F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688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FFC758-C237-2F25-4073-39FD758537E5}"/>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2AF4114F-4BDE-339C-571B-B5247A9CCCF6}"/>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804CB4BA-DA72-27D5-D2EB-7CD617381FAD}"/>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FAA48302-A886-3C92-E9C4-963D9D55F0DC}"/>
              </a:ext>
            </a:extLst>
          </p:cNvPr>
          <p:cNvSpPr txBox="1">
            <a:spLocks noChangeArrowheads="1"/>
          </p:cNvSpPr>
          <p:nvPr/>
        </p:nvSpPr>
        <p:spPr bwMode="auto">
          <a:xfrm>
            <a:off x="770434" y="1385888"/>
            <a:ext cx="7993063"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Frontend:</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website was made using Blazor, a Microsoft framework that allows developers to build web applications using C# and .NET. It is prepared to accommodate for several screen sizes (mobile devices and PC).</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project consists of three main pages:</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err="1">
                <a:solidFill>
                  <a:srgbClr val="6E593E"/>
                </a:solidFill>
                <a:latin typeface="Verdana" panose="020B0604030504040204" pitchFamily="34" charset="0"/>
              </a:rPr>
              <a:t>Registration.razor</a:t>
            </a:r>
            <a:r>
              <a:rPr lang="en-US" altLang="pt-PT" sz="1000" dirty="0">
                <a:solidFill>
                  <a:srgbClr val="6E593E"/>
                </a:solidFill>
                <a:latin typeface="Verdana" panose="020B0604030504040204" pitchFamily="34" charset="0"/>
              </a:rPr>
              <a:t> (main page where users can fill information and click create account)</a:t>
            </a:r>
          </a:p>
          <a:p>
            <a:pPr marL="171450" indent="-171450" eaLnBrk="1" hangingPunct="1">
              <a:spcBef>
                <a:spcPct val="0"/>
              </a:spcBef>
              <a:buFontTx/>
              <a:buChar char="-"/>
            </a:pPr>
            <a:r>
              <a:rPr lang="en-US" altLang="pt-PT" sz="1000" dirty="0" err="1">
                <a:solidFill>
                  <a:srgbClr val="6E593E"/>
                </a:solidFill>
                <a:latin typeface="Verdana" panose="020B0604030504040204" pitchFamily="34" charset="0"/>
              </a:rPr>
              <a:t>SuccessPage.razor</a:t>
            </a:r>
            <a:r>
              <a:rPr lang="en-US" altLang="pt-PT" sz="1000" dirty="0">
                <a:solidFill>
                  <a:srgbClr val="6E593E"/>
                </a:solidFill>
                <a:latin typeface="Verdana" panose="020B0604030504040204" pitchFamily="34" charset="0"/>
              </a:rPr>
              <a:t> (a success page informing the user that an account was created, displaying the QR)</a:t>
            </a:r>
          </a:p>
          <a:p>
            <a:pPr marL="171450" indent="-171450" eaLnBrk="1" hangingPunct="1">
              <a:spcBef>
                <a:spcPct val="0"/>
              </a:spcBef>
              <a:buFontTx/>
              <a:buChar char="-"/>
            </a:pPr>
            <a:r>
              <a:rPr lang="en-US" altLang="pt-PT" sz="1000" dirty="0" err="1">
                <a:solidFill>
                  <a:srgbClr val="6E593E"/>
                </a:solidFill>
                <a:latin typeface="Verdana" panose="020B0604030504040204" pitchFamily="34" charset="0"/>
              </a:rPr>
              <a:t>GetQRCode.razor</a:t>
            </a:r>
            <a:r>
              <a:rPr lang="en-US" altLang="pt-PT" sz="1000" dirty="0">
                <a:solidFill>
                  <a:srgbClr val="6E593E"/>
                </a:solidFill>
                <a:latin typeface="Verdana" panose="020B0604030504040204" pitchFamily="34" charset="0"/>
              </a:rPr>
              <a:t> (a page dedicated to get the QR code)</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This </a:t>
            </a:r>
            <a:r>
              <a:rPr lang="en-US" altLang="pt-PT" sz="1000" dirty="0" err="1">
                <a:solidFill>
                  <a:srgbClr val="6E593E"/>
                </a:solidFill>
                <a:latin typeface="Verdana" panose="020B0604030504040204" pitchFamily="34" charset="0"/>
              </a:rPr>
              <a:t>blazor</a:t>
            </a:r>
            <a:r>
              <a:rPr lang="en-US" altLang="pt-PT" sz="1000" dirty="0">
                <a:solidFill>
                  <a:srgbClr val="6E593E"/>
                </a:solidFill>
                <a:latin typeface="Verdana" panose="020B0604030504040204" pitchFamily="34" charset="0"/>
              </a:rPr>
              <a:t> instance is being hosted in </a:t>
            </a:r>
            <a:r>
              <a:rPr lang="en-US" altLang="pt-PT" sz="1000" dirty="0">
                <a:solidFill>
                  <a:srgbClr val="6E593E"/>
                </a:solidFill>
                <a:latin typeface="Verdana" panose="020B0604030504040204" pitchFamily="34" charset="0"/>
                <a:hlinkClick r:id="rId2"/>
              </a:rPr>
              <a:t>https://misteriosaquaticos.pt</a:t>
            </a:r>
            <a:r>
              <a:rPr lang="en-US" altLang="pt-PT" sz="1000" dirty="0">
                <a:solidFill>
                  <a:srgbClr val="6E593E"/>
                </a:solidFill>
                <a:latin typeface="Verdana" panose="020B0604030504040204" pitchFamily="34" charset="0"/>
              </a:rPr>
              <a:t>, a domain bought that replaces the server IP address for a more intuitive entry point for users.</a:t>
            </a:r>
          </a:p>
        </p:txBody>
      </p:sp>
      <p:pic>
        <p:nvPicPr>
          <p:cNvPr id="16389" name="Imagem 5">
            <a:extLst>
              <a:ext uri="{FF2B5EF4-FFF2-40B4-BE49-F238E27FC236}">
                <a16:creationId xmlns:a16="http://schemas.microsoft.com/office/drawing/2014/main" id="{544C8872-7F28-B7C6-48BD-2D09309A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8CC7035-E029-3BA0-1ADE-71F2E3BA8E8E}"/>
              </a:ext>
            </a:extLst>
          </p:cNvPr>
          <p:cNvPicPr>
            <a:picLocks noChangeAspect="1"/>
          </p:cNvPicPr>
          <p:nvPr/>
        </p:nvPicPr>
        <p:blipFill>
          <a:blip r:embed="rId4"/>
          <a:stretch>
            <a:fillRect/>
          </a:stretch>
        </p:blipFill>
        <p:spPr>
          <a:xfrm>
            <a:off x="827584" y="3943109"/>
            <a:ext cx="5311623" cy="2369880"/>
          </a:xfrm>
          <a:prstGeom prst="rect">
            <a:avLst/>
          </a:prstGeom>
        </p:spPr>
      </p:pic>
    </p:spTree>
    <p:extLst>
      <p:ext uri="{BB962C8B-B14F-4D97-AF65-F5344CB8AC3E}">
        <p14:creationId xmlns:p14="http://schemas.microsoft.com/office/powerpoint/2010/main" val="71430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7E4EC3-754B-954D-8C56-71396F1AEDE5}"/>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62A3A9D6-BCC0-E233-50CA-4CE81E85D541}"/>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73E6B117-6672-99F0-517B-3D12FFE1E494}"/>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3AEBCC18-B2A5-126C-16A7-BF24B5B9EDAB}"/>
              </a:ext>
            </a:extLst>
          </p:cNvPr>
          <p:cNvSpPr txBox="1">
            <a:spLocks noChangeArrowheads="1"/>
          </p:cNvSpPr>
          <p:nvPr/>
        </p:nvSpPr>
        <p:spPr bwMode="auto">
          <a:xfrm>
            <a:off x="770434" y="1385888"/>
            <a:ext cx="799306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Frontend:</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To have a secure connection (https), Nginx proxy manager was used.</a:t>
            </a:r>
          </a:p>
          <a:p>
            <a:pPr eaLnBrk="1" hangingPunct="1">
              <a:spcBef>
                <a:spcPct val="0"/>
              </a:spcBef>
              <a:buNone/>
            </a:pPr>
            <a:r>
              <a:rPr lang="en-US" altLang="pt-PT" sz="1000" dirty="0">
                <a:solidFill>
                  <a:srgbClr val="6E593E"/>
                </a:solidFill>
                <a:latin typeface="Verdana" panose="020B0604030504040204" pitchFamily="34" charset="0"/>
              </a:rPr>
              <a:t>Nginx integrates “Let’s Encrypt”, which issues an SSL certificate to secure websites and validate the domain ownership.</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It gives a more professional and secure look and prevents trust warnings when accessing the website.</a:t>
            </a:r>
          </a:p>
        </p:txBody>
      </p:sp>
      <p:pic>
        <p:nvPicPr>
          <p:cNvPr id="16389" name="Imagem 5">
            <a:extLst>
              <a:ext uri="{FF2B5EF4-FFF2-40B4-BE49-F238E27FC236}">
                <a16:creationId xmlns:a16="http://schemas.microsoft.com/office/drawing/2014/main" id="{4B83EB1C-5165-2630-E7D9-EFE04BD9B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5469D713-736A-CAA3-8B41-876CA909D477}"/>
              </a:ext>
            </a:extLst>
          </p:cNvPr>
          <p:cNvPicPr>
            <a:picLocks noChangeAspect="1"/>
          </p:cNvPicPr>
          <p:nvPr/>
        </p:nvPicPr>
        <p:blipFill>
          <a:blip r:embed="rId3"/>
          <a:stretch>
            <a:fillRect/>
          </a:stretch>
        </p:blipFill>
        <p:spPr>
          <a:xfrm>
            <a:off x="1347337" y="2996952"/>
            <a:ext cx="6449325" cy="2019582"/>
          </a:xfrm>
          <a:prstGeom prst="rect">
            <a:avLst/>
          </a:prstGeom>
        </p:spPr>
      </p:pic>
      <p:pic>
        <p:nvPicPr>
          <p:cNvPr id="12" name="Picture 11">
            <a:extLst>
              <a:ext uri="{FF2B5EF4-FFF2-40B4-BE49-F238E27FC236}">
                <a16:creationId xmlns:a16="http://schemas.microsoft.com/office/drawing/2014/main" id="{83AE39ED-8AA6-9999-2580-D56439C1BCA6}"/>
              </a:ext>
            </a:extLst>
          </p:cNvPr>
          <p:cNvPicPr>
            <a:picLocks noChangeAspect="1"/>
          </p:cNvPicPr>
          <p:nvPr/>
        </p:nvPicPr>
        <p:blipFill>
          <a:blip r:embed="rId4"/>
          <a:stretch>
            <a:fillRect/>
          </a:stretch>
        </p:blipFill>
        <p:spPr>
          <a:xfrm>
            <a:off x="1529915" y="4964762"/>
            <a:ext cx="6084168" cy="1014699"/>
          </a:xfrm>
          <a:prstGeom prst="rect">
            <a:avLst/>
          </a:prstGeom>
        </p:spPr>
      </p:pic>
    </p:spTree>
    <p:extLst>
      <p:ext uri="{BB962C8B-B14F-4D97-AF65-F5344CB8AC3E}">
        <p14:creationId xmlns:p14="http://schemas.microsoft.com/office/powerpoint/2010/main" val="2525974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AA1E2D-6D41-C48A-2CB8-6D462F752C68}"/>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06F9CA5E-C247-772C-E598-50F61B721186}"/>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780F5BA7-3523-F4FC-8E67-4E22C885535E}"/>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9CB8823A-67C4-F22E-1A3C-9901F000C1ED}"/>
              </a:ext>
            </a:extLst>
          </p:cNvPr>
          <p:cNvSpPr txBox="1">
            <a:spLocks noChangeArrowheads="1"/>
          </p:cNvSpPr>
          <p:nvPr/>
        </p:nvSpPr>
        <p:spPr bwMode="auto">
          <a:xfrm>
            <a:off x="770434" y="1385888"/>
            <a:ext cx="7993063"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Frontend:</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registration page contains input validation for student ID and nick name. Since both are mandatory, and the student ID is exactly 10 digits, the validations for the input are:</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Student ID not empty</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Student ID exactly 10 digits</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Nick name not empty</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Nick name with max 10 digits (accommodate to leaderboards in game menu) </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If the initial input is valid, an HTTP request will be made to the API register endpoint. This request (POST) holds the student data needed to register a player. </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Once the request reaches the endpoint, another validation is in place to check if there is a user already registered with the given student ID. The following line: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Is responsible for such validation.</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If the result is successful, the player will be registered.</a:t>
            </a:r>
          </a:p>
        </p:txBody>
      </p:sp>
      <p:pic>
        <p:nvPicPr>
          <p:cNvPr id="16389" name="Imagem 5">
            <a:extLst>
              <a:ext uri="{FF2B5EF4-FFF2-40B4-BE49-F238E27FC236}">
                <a16:creationId xmlns:a16="http://schemas.microsoft.com/office/drawing/2014/main" id="{FD69E242-89A7-8F43-0B1F-3C49B2A5C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C930C9E-6576-AE0B-BC66-837AF832B917}"/>
              </a:ext>
            </a:extLst>
          </p:cNvPr>
          <p:cNvPicPr>
            <a:picLocks noChangeAspect="1"/>
          </p:cNvPicPr>
          <p:nvPr/>
        </p:nvPicPr>
        <p:blipFill>
          <a:blip r:embed="rId3"/>
          <a:stretch>
            <a:fillRect/>
          </a:stretch>
        </p:blipFill>
        <p:spPr>
          <a:xfrm>
            <a:off x="899592" y="4183553"/>
            <a:ext cx="7560840" cy="232113"/>
          </a:xfrm>
          <a:prstGeom prst="rect">
            <a:avLst/>
          </a:prstGeom>
        </p:spPr>
      </p:pic>
    </p:spTree>
    <p:extLst>
      <p:ext uri="{BB962C8B-B14F-4D97-AF65-F5344CB8AC3E}">
        <p14:creationId xmlns:p14="http://schemas.microsoft.com/office/powerpoint/2010/main" val="362876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43CFA0-7903-36C1-5EC0-5CB418D0E44F}"/>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271475FE-041A-A34D-698E-7C92CE5758D2}"/>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A1107B11-4AD2-EAFA-8ED6-934802BBB0C7}"/>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B1A363F5-2637-63E0-23BE-43503625CD46}"/>
              </a:ext>
            </a:extLst>
          </p:cNvPr>
          <p:cNvSpPr txBox="1">
            <a:spLocks noChangeArrowheads="1"/>
          </p:cNvSpPr>
          <p:nvPr/>
        </p:nvSpPr>
        <p:spPr bwMode="auto">
          <a:xfrm>
            <a:off x="770434" y="1385888"/>
            <a:ext cx="799306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User registration process: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Player registration was designed to be quick and simple. Players just need to visit misteriosaquaticos.pt, fill in their student ID and chose a nickname. </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Once the players clicks the “Create account” button, the frontend will call an endpoint in the API which will handle the creation of the account.</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Once registration process is complete, meaning no validation errors occurred, the player is given a QR code which is needed to start the game with its data.</a:t>
            </a:r>
          </a:p>
        </p:txBody>
      </p:sp>
      <p:pic>
        <p:nvPicPr>
          <p:cNvPr id="16389" name="Imagem 5">
            <a:extLst>
              <a:ext uri="{FF2B5EF4-FFF2-40B4-BE49-F238E27FC236}">
                <a16:creationId xmlns:a16="http://schemas.microsoft.com/office/drawing/2014/main" id="{28DA4EB9-CBAA-B521-6861-C5B7DCD1F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1892D5B-2D8D-C493-18A5-12E95882D1F5}"/>
              </a:ext>
            </a:extLst>
          </p:cNvPr>
          <p:cNvPicPr>
            <a:picLocks noChangeAspect="1"/>
          </p:cNvPicPr>
          <p:nvPr/>
        </p:nvPicPr>
        <p:blipFill>
          <a:blip r:embed="rId3"/>
          <a:stretch>
            <a:fillRect/>
          </a:stretch>
        </p:blipFill>
        <p:spPr>
          <a:xfrm>
            <a:off x="5015347" y="3574651"/>
            <a:ext cx="2448607" cy="2016500"/>
          </a:xfrm>
          <a:prstGeom prst="rect">
            <a:avLst/>
          </a:prstGeom>
        </p:spPr>
      </p:pic>
      <p:pic>
        <p:nvPicPr>
          <p:cNvPr id="8" name="Picture 7">
            <a:extLst>
              <a:ext uri="{FF2B5EF4-FFF2-40B4-BE49-F238E27FC236}">
                <a16:creationId xmlns:a16="http://schemas.microsoft.com/office/drawing/2014/main" id="{3B920ECA-09C1-303D-AA08-8FAE22304204}"/>
              </a:ext>
            </a:extLst>
          </p:cNvPr>
          <p:cNvPicPr>
            <a:picLocks noChangeAspect="1"/>
          </p:cNvPicPr>
          <p:nvPr/>
        </p:nvPicPr>
        <p:blipFill>
          <a:blip r:embed="rId4"/>
          <a:stretch>
            <a:fillRect/>
          </a:stretch>
        </p:blipFill>
        <p:spPr>
          <a:xfrm>
            <a:off x="1491903" y="3429000"/>
            <a:ext cx="2315195" cy="2755452"/>
          </a:xfrm>
          <a:prstGeom prst="rect">
            <a:avLst/>
          </a:prstGeom>
        </p:spPr>
      </p:pic>
    </p:spTree>
    <p:extLst>
      <p:ext uri="{BB962C8B-B14F-4D97-AF65-F5344CB8AC3E}">
        <p14:creationId xmlns:p14="http://schemas.microsoft.com/office/powerpoint/2010/main" val="178871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C969FB-9885-E623-CE26-A57149B33E77}"/>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33303D4E-331F-543D-0790-01EFC23642E9}"/>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57B9D2D0-1445-D1A5-6D0D-82570BC13B62}"/>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7DE5D0ED-C852-567A-FFDD-BAE370583402}"/>
              </a:ext>
            </a:extLst>
          </p:cNvPr>
          <p:cNvSpPr txBox="1">
            <a:spLocks noChangeArrowheads="1"/>
          </p:cNvSpPr>
          <p:nvPr/>
        </p:nvSpPr>
        <p:spPr bwMode="auto">
          <a:xfrm>
            <a:off x="770434" y="1385888"/>
            <a:ext cx="7993063"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API:</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API functions as the brain of the frontend, Unity and Super User application communication. It is responsible to handle the endpoint calls and, consequently, the database alterations to keep all data updated.</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Frontend communicates with the API for:</a:t>
            </a:r>
          </a:p>
          <a:p>
            <a:pPr eaLnBrk="1" hangingPunct="1">
              <a:spcBef>
                <a:spcPct val="0"/>
              </a:spcBef>
              <a:buNone/>
            </a:pPr>
            <a:r>
              <a:rPr lang="en-US" altLang="pt-PT" sz="1000" dirty="0">
                <a:solidFill>
                  <a:srgbClr val="6E593E"/>
                </a:solidFill>
                <a:latin typeface="Verdana" panose="020B0604030504040204" pitchFamily="34" charset="0"/>
              </a:rPr>
              <a:t>- Player registration</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Unity communicates with the API for: </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Getting player/challenge data</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Posting/Updating player data</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Check win conditions</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Super User application communicates with the API for:</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Getting player and challenges data</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Creating/Ending/Modifying challenges</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FEDE6C79-65D0-2FA3-C8DD-AA7996488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913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57CD5E-41CF-0BD6-7CA2-BA3D0498EA2B}"/>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C0318CDF-C555-8BDA-53C3-7A0283653F07}"/>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14787C82-464B-2D1E-F4E5-72C386D2AE67}"/>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pic>
        <p:nvPicPr>
          <p:cNvPr id="16389" name="Imagem 5">
            <a:extLst>
              <a:ext uri="{FF2B5EF4-FFF2-40B4-BE49-F238E27FC236}">
                <a16:creationId xmlns:a16="http://schemas.microsoft.com/office/drawing/2014/main" id="{8E72B23D-8342-FC32-4513-D9500E34A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E62EA6-0E75-49C5-4D6A-D76EFBB515E4}"/>
              </a:ext>
            </a:extLst>
          </p:cNvPr>
          <p:cNvPicPr>
            <a:picLocks noChangeAspect="1"/>
          </p:cNvPicPr>
          <p:nvPr/>
        </p:nvPicPr>
        <p:blipFill>
          <a:blip r:embed="rId3"/>
          <a:stretch>
            <a:fillRect/>
          </a:stretch>
        </p:blipFill>
        <p:spPr>
          <a:xfrm>
            <a:off x="445516" y="1420896"/>
            <a:ext cx="3744621" cy="3452341"/>
          </a:xfrm>
          <a:prstGeom prst="rect">
            <a:avLst/>
          </a:prstGeom>
        </p:spPr>
      </p:pic>
      <p:pic>
        <p:nvPicPr>
          <p:cNvPr id="5" name="Picture 4">
            <a:extLst>
              <a:ext uri="{FF2B5EF4-FFF2-40B4-BE49-F238E27FC236}">
                <a16:creationId xmlns:a16="http://schemas.microsoft.com/office/drawing/2014/main" id="{F6DCB16B-6915-26B1-A90F-0E1951ED42B3}"/>
              </a:ext>
            </a:extLst>
          </p:cNvPr>
          <p:cNvPicPr>
            <a:picLocks noChangeAspect="1"/>
          </p:cNvPicPr>
          <p:nvPr/>
        </p:nvPicPr>
        <p:blipFill>
          <a:blip r:embed="rId4"/>
          <a:stretch>
            <a:fillRect/>
          </a:stretch>
        </p:blipFill>
        <p:spPr>
          <a:xfrm>
            <a:off x="4387877" y="1401785"/>
            <a:ext cx="4341821" cy="5295134"/>
          </a:xfrm>
          <a:prstGeom prst="rect">
            <a:avLst/>
          </a:prstGeom>
        </p:spPr>
      </p:pic>
    </p:spTree>
    <p:extLst>
      <p:ext uri="{BB962C8B-B14F-4D97-AF65-F5344CB8AC3E}">
        <p14:creationId xmlns:p14="http://schemas.microsoft.com/office/powerpoint/2010/main" val="377385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31EDA0-5320-71EF-D066-5A9BE71632D8}"/>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C4C6D1B0-055F-FA44-1155-A5703C029F4D}"/>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4595C00E-BB66-621E-9610-697B0618C1F7}"/>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pic>
        <p:nvPicPr>
          <p:cNvPr id="16389" name="Imagem 5">
            <a:extLst>
              <a:ext uri="{FF2B5EF4-FFF2-40B4-BE49-F238E27FC236}">
                <a16:creationId xmlns:a16="http://schemas.microsoft.com/office/drawing/2014/main" id="{0A4EA0E8-4A95-D399-9282-0BF4A7C34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70D20E6-ACA1-3380-49C2-FC2E4F52C3B0}"/>
              </a:ext>
            </a:extLst>
          </p:cNvPr>
          <p:cNvPicPr>
            <a:picLocks noChangeAspect="1"/>
          </p:cNvPicPr>
          <p:nvPr/>
        </p:nvPicPr>
        <p:blipFill>
          <a:blip r:embed="rId3"/>
          <a:stretch>
            <a:fillRect/>
          </a:stretch>
        </p:blipFill>
        <p:spPr>
          <a:xfrm>
            <a:off x="3779912" y="1169713"/>
            <a:ext cx="1296144" cy="5490218"/>
          </a:xfrm>
          <a:prstGeom prst="rect">
            <a:avLst/>
          </a:prstGeom>
        </p:spPr>
      </p:pic>
    </p:spTree>
    <p:extLst>
      <p:ext uri="{BB962C8B-B14F-4D97-AF65-F5344CB8AC3E}">
        <p14:creationId xmlns:p14="http://schemas.microsoft.com/office/powerpoint/2010/main" val="252591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68B46F-393B-708A-D7E9-22A16E50A3FD}"/>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15D350FE-352C-2578-BE5F-3A2C0FD20A08}"/>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613ED7A1-7513-7199-B01C-8121F4E863AD}"/>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BCF1D486-24B0-F888-197C-E93FFC97A4FD}"/>
              </a:ext>
            </a:extLst>
          </p:cNvPr>
          <p:cNvSpPr txBox="1">
            <a:spLocks noChangeArrowheads="1"/>
          </p:cNvSpPr>
          <p:nvPr/>
        </p:nvSpPr>
        <p:spPr bwMode="auto">
          <a:xfrm>
            <a:off x="770434" y="1385888"/>
            <a:ext cx="7993063"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Proxy:</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Unity does not support motion-based input data, meaning a proxy program had to be developed to enable that communication. Although this proxy holds more functionality, the main objective is for gameplay.</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How is the data sent between the two:</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Proxy creates a socket communication and act as server</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Unity connects to this socket</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Communication between the two is now possible.</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How proxy captures movement data:</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 camera is needed to record the person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OpenCV captures the video and gets each frame information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OpenCV process each frame and change it to accommodate to </a:t>
            </a:r>
            <a:r>
              <a:rPr lang="en-US" altLang="pt-PT" sz="1000" dirty="0" err="1">
                <a:solidFill>
                  <a:srgbClr val="6E593E"/>
                </a:solidFill>
                <a:latin typeface="Verdana" panose="020B0604030504040204" pitchFamily="34" charset="0"/>
              </a:rPr>
              <a:t>MediaPipe</a:t>
            </a:r>
            <a:r>
              <a:rPr lang="en-US" altLang="pt-PT" sz="1000" dirty="0">
                <a:solidFill>
                  <a:srgbClr val="6E593E"/>
                </a:solidFill>
                <a:latin typeface="Verdana" panose="020B0604030504040204" pitchFamily="34" charset="0"/>
              </a:rPr>
              <a:t> (AI library for human pose estimation)</a:t>
            </a:r>
          </a:p>
          <a:p>
            <a:pPr marL="171450" indent="-171450" eaLnBrk="1" hangingPunct="1">
              <a:spcBef>
                <a:spcPct val="0"/>
              </a:spcBef>
              <a:buFontTx/>
              <a:buChar char="-"/>
            </a:pPr>
            <a:r>
              <a:rPr lang="en-US" altLang="pt-PT" sz="1000" dirty="0" err="1">
                <a:solidFill>
                  <a:srgbClr val="6E593E"/>
                </a:solidFill>
                <a:latin typeface="Verdana" panose="020B0604030504040204" pitchFamily="34" charset="0"/>
              </a:rPr>
              <a:t>MediaPipe</a:t>
            </a:r>
            <a:r>
              <a:rPr lang="en-US" altLang="pt-PT" sz="1000" dirty="0">
                <a:solidFill>
                  <a:srgbClr val="6E593E"/>
                </a:solidFill>
                <a:latin typeface="Verdana" panose="020B0604030504040204" pitchFamily="34" charset="0"/>
              </a:rPr>
              <a:t> applies AI pose estimation to capture human joint position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Joint values are extracted</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How proxy sends data to Unity:</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Helper methods calculate movement patters (</a:t>
            </a:r>
            <a:r>
              <a:rPr lang="en-US" altLang="pt-PT" sz="1000" dirty="0" err="1">
                <a:solidFill>
                  <a:srgbClr val="6E593E"/>
                </a:solidFill>
                <a:latin typeface="Verdana" panose="020B0604030504040204" pitchFamily="34" charset="0"/>
              </a:rPr>
              <a:t>ie</a:t>
            </a:r>
            <a:r>
              <a:rPr lang="en-US" altLang="pt-PT" sz="1000" dirty="0">
                <a:solidFill>
                  <a:srgbClr val="6E593E"/>
                </a:solidFill>
                <a:latin typeface="Verdana" panose="020B0604030504040204" pitchFamily="34" charset="0"/>
              </a:rPr>
              <a:t>. Squatting, arm lift, T-Pose, Arm direction pose)</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Variables are changed accordingly to the patterns recognized</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Data is serialized and sent to Unity through local socket</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2547C045-F0A0-1666-8B88-DDF996B3F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511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67922-4C3F-3E8D-9566-356400A913E5}"/>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463DD56E-D750-5E51-C9FD-D2FF8490A19E}"/>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6587E81B-757E-492B-C93D-7C3CD53D9044}"/>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D6833156-CDD9-0E4F-929D-F75357E01D3F}"/>
              </a:ext>
            </a:extLst>
          </p:cNvPr>
          <p:cNvSpPr txBox="1">
            <a:spLocks noChangeArrowheads="1"/>
          </p:cNvSpPr>
          <p:nvPr/>
        </p:nvSpPr>
        <p:spPr bwMode="auto">
          <a:xfrm>
            <a:off x="770434" y="1385888"/>
            <a:ext cx="7993063"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Unity receiving data:</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In Unity, a script had to be developed to connect to the proxy program.</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Once connected, it would constantly receive or send data depending on the state it is.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IF main menu =&gt; send “mm” to proxy</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ELSE =&gt; receive data and deserialize it</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6D140A7D-B428-C719-0DA1-46319AE6A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7CA4F95-7D58-9F52-9B36-CD082F1F402F}"/>
              </a:ext>
            </a:extLst>
          </p:cNvPr>
          <p:cNvPicPr>
            <a:picLocks noChangeAspect="1"/>
          </p:cNvPicPr>
          <p:nvPr/>
        </p:nvPicPr>
        <p:blipFill>
          <a:blip r:embed="rId3"/>
          <a:stretch>
            <a:fillRect/>
          </a:stretch>
        </p:blipFill>
        <p:spPr>
          <a:xfrm>
            <a:off x="3607883" y="3212976"/>
            <a:ext cx="4765683" cy="2126117"/>
          </a:xfrm>
          <a:prstGeom prst="rect">
            <a:avLst/>
          </a:prstGeom>
        </p:spPr>
      </p:pic>
      <p:pic>
        <p:nvPicPr>
          <p:cNvPr id="6" name="Picture 5">
            <a:extLst>
              <a:ext uri="{FF2B5EF4-FFF2-40B4-BE49-F238E27FC236}">
                <a16:creationId xmlns:a16="http://schemas.microsoft.com/office/drawing/2014/main" id="{D14E5C36-1DEF-4AF0-F464-9DBB8D54878F}"/>
              </a:ext>
            </a:extLst>
          </p:cNvPr>
          <p:cNvPicPr>
            <a:picLocks noChangeAspect="1"/>
          </p:cNvPicPr>
          <p:nvPr/>
        </p:nvPicPr>
        <p:blipFill>
          <a:blip r:embed="rId4"/>
          <a:stretch>
            <a:fillRect/>
          </a:stretch>
        </p:blipFill>
        <p:spPr>
          <a:xfrm>
            <a:off x="770434" y="3212976"/>
            <a:ext cx="2668534" cy="2810226"/>
          </a:xfrm>
          <a:prstGeom prst="rect">
            <a:avLst/>
          </a:prstGeom>
        </p:spPr>
      </p:pic>
    </p:spTree>
    <p:extLst>
      <p:ext uri="{BB962C8B-B14F-4D97-AF65-F5344CB8AC3E}">
        <p14:creationId xmlns:p14="http://schemas.microsoft.com/office/powerpoint/2010/main" val="74209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CDA6"/>
        </a:solidFill>
        <a:effectLst/>
      </p:bgPr>
    </p:bg>
    <p:spTree>
      <p:nvGrpSpPr>
        <p:cNvPr id="1" name=""/>
        <p:cNvGrpSpPr/>
        <p:nvPr/>
      </p:nvGrpSpPr>
      <p:grpSpPr>
        <a:xfrm>
          <a:off x="0" y="0"/>
          <a:ext cx="0" cy="0"/>
          <a:chOff x="0" y="0"/>
          <a:chExt cx="0" cy="0"/>
        </a:xfrm>
      </p:grpSpPr>
      <p:sp>
        <p:nvSpPr>
          <p:cNvPr id="15362" name="Text Box 3">
            <a:extLst>
              <a:ext uri="{FF2B5EF4-FFF2-40B4-BE49-F238E27FC236}">
                <a16:creationId xmlns:a16="http://schemas.microsoft.com/office/drawing/2014/main" id="{126E2E31-828E-531C-F0E1-ACD91CDAF502}"/>
              </a:ext>
            </a:extLst>
          </p:cNvPr>
          <p:cNvSpPr txBox="1">
            <a:spLocks noChangeArrowheads="1"/>
          </p:cNvSpPr>
          <p:nvPr/>
        </p:nvSpPr>
        <p:spPr bwMode="auto">
          <a:xfrm>
            <a:off x="576263" y="920750"/>
            <a:ext cx="79914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pt-PT" sz="1400" dirty="0">
                <a:solidFill>
                  <a:srgbClr val="6E593E"/>
                </a:solidFill>
                <a:latin typeface="Arrus BT Roman"/>
                <a:ea typeface="Arrus BT Roman"/>
                <a:cs typeface="Arrus BT Roman"/>
              </a:rPr>
              <a:t>Nuno Miguel Pinto Lopes Dinis Santos</a:t>
            </a:r>
          </a:p>
        </p:txBody>
      </p:sp>
      <p:sp>
        <p:nvSpPr>
          <p:cNvPr id="16387" name="Text Box 4">
            <a:extLst>
              <a:ext uri="{FF2B5EF4-FFF2-40B4-BE49-F238E27FC236}">
                <a16:creationId xmlns:a16="http://schemas.microsoft.com/office/drawing/2014/main" id="{6C21DE45-A00D-CF42-9773-870C9C50991C}"/>
              </a:ext>
            </a:extLst>
          </p:cNvPr>
          <p:cNvSpPr txBox="1">
            <a:spLocks noChangeArrowheads="1"/>
          </p:cNvSpPr>
          <p:nvPr/>
        </p:nvSpPr>
        <p:spPr bwMode="auto">
          <a:xfrm>
            <a:off x="468313" y="1909763"/>
            <a:ext cx="7991475"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lgn="ctr">
              <a:spcBef>
                <a:spcPct val="0"/>
              </a:spcBef>
              <a:buFontTx/>
              <a:buNone/>
              <a:defRPr/>
            </a:pPr>
            <a:r>
              <a:rPr lang="pt-PT" sz="2800" cap="small" dirty="0" err="1">
                <a:solidFill>
                  <a:srgbClr val="6E593E"/>
                </a:solidFill>
                <a:latin typeface="Arrus BT Roman" charset="0"/>
                <a:ea typeface="Arrus BT Roman" charset="0"/>
                <a:cs typeface="Arrus BT Roman" charset="0"/>
              </a:rPr>
              <a:t>Combining</a:t>
            </a:r>
            <a:r>
              <a:rPr lang="pt-PT" sz="2800" cap="small" dirty="0">
                <a:solidFill>
                  <a:srgbClr val="6E593E"/>
                </a:solidFill>
                <a:latin typeface="Arrus BT Roman" charset="0"/>
                <a:ea typeface="Arrus BT Roman" charset="0"/>
                <a:cs typeface="Arrus BT Roman" charset="0"/>
              </a:rPr>
              <a:t> games </a:t>
            </a:r>
            <a:r>
              <a:rPr lang="pt-PT" sz="2800" cap="small" dirty="0" err="1">
                <a:solidFill>
                  <a:srgbClr val="6E593E"/>
                </a:solidFill>
                <a:latin typeface="Arrus BT Roman" charset="0"/>
                <a:ea typeface="Arrus BT Roman" charset="0"/>
                <a:cs typeface="Arrus BT Roman" charset="0"/>
              </a:rPr>
              <a:t>and</a:t>
            </a:r>
            <a:r>
              <a:rPr lang="pt-PT" sz="2800" cap="small" dirty="0">
                <a:solidFill>
                  <a:srgbClr val="6E593E"/>
                </a:solidFill>
                <a:latin typeface="Arrus BT Roman" charset="0"/>
                <a:ea typeface="Arrus BT Roman" charset="0"/>
                <a:cs typeface="Arrus BT Roman" charset="0"/>
              </a:rPr>
              <a:t> </a:t>
            </a:r>
            <a:r>
              <a:rPr lang="pt-PT" sz="2800" cap="small" dirty="0" err="1">
                <a:solidFill>
                  <a:srgbClr val="6E593E"/>
                </a:solidFill>
                <a:latin typeface="Arrus BT Roman" charset="0"/>
                <a:ea typeface="Arrus BT Roman" charset="0"/>
                <a:cs typeface="Arrus BT Roman" charset="0"/>
              </a:rPr>
              <a:t>motion</a:t>
            </a:r>
            <a:r>
              <a:rPr lang="pt-PT" sz="2800" cap="small" dirty="0">
                <a:solidFill>
                  <a:srgbClr val="6E593E"/>
                </a:solidFill>
                <a:latin typeface="Arrus BT Roman" charset="0"/>
                <a:ea typeface="Arrus BT Roman" charset="0"/>
                <a:cs typeface="Arrus BT Roman" charset="0"/>
              </a:rPr>
              <a:t> </a:t>
            </a:r>
            <a:r>
              <a:rPr lang="pt-PT" sz="2800" cap="small" dirty="0" err="1">
                <a:solidFill>
                  <a:srgbClr val="6E593E"/>
                </a:solidFill>
                <a:latin typeface="Arrus BT Roman" charset="0"/>
                <a:ea typeface="Arrus BT Roman" charset="0"/>
                <a:cs typeface="Arrus BT Roman" charset="0"/>
              </a:rPr>
              <a:t>detection</a:t>
            </a:r>
            <a:r>
              <a:rPr lang="pt-PT" sz="2800" cap="small" dirty="0">
                <a:solidFill>
                  <a:srgbClr val="6E593E"/>
                </a:solidFill>
                <a:latin typeface="Arrus BT Roman" charset="0"/>
                <a:ea typeface="Arrus BT Roman" charset="0"/>
                <a:cs typeface="Arrus BT Roman" charset="0"/>
              </a:rPr>
              <a:t> to </a:t>
            </a:r>
            <a:r>
              <a:rPr lang="pt-PT" sz="2800" cap="small" dirty="0" err="1">
                <a:solidFill>
                  <a:srgbClr val="6E593E"/>
                </a:solidFill>
                <a:latin typeface="Arrus BT Roman" charset="0"/>
                <a:ea typeface="Arrus BT Roman" charset="0"/>
                <a:cs typeface="Arrus BT Roman" charset="0"/>
              </a:rPr>
              <a:t>encourage</a:t>
            </a:r>
            <a:r>
              <a:rPr lang="pt-PT" sz="2800" cap="small" dirty="0">
                <a:solidFill>
                  <a:srgbClr val="6E593E"/>
                </a:solidFill>
                <a:latin typeface="Arrus BT Roman" charset="0"/>
                <a:ea typeface="Arrus BT Roman" charset="0"/>
                <a:cs typeface="Arrus BT Roman" charset="0"/>
              </a:rPr>
              <a:t> </a:t>
            </a:r>
            <a:r>
              <a:rPr lang="pt-PT" sz="2800" cap="small" dirty="0" err="1">
                <a:solidFill>
                  <a:srgbClr val="6E593E"/>
                </a:solidFill>
                <a:latin typeface="Arrus BT Roman" charset="0"/>
                <a:ea typeface="Arrus BT Roman" charset="0"/>
                <a:cs typeface="Arrus BT Roman" charset="0"/>
              </a:rPr>
              <a:t>physical</a:t>
            </a:r>
            <a:r>
              <a:rPr lang="pt-PT" sz="2800" cap="small" dirty="0">
                <a:solidFill>
                  <a:srgbClr val="6E593E"/>
                </a:solidFill>
                <a:latin typeface="Arrus BT Roman" charset="0"/>
                <a:ea typeface="Arrus BT Roman" charset="0"/>
                <a:cs typeface="Arrus BT Roman" charset="0"/>
              </a:rPr>
              <a:t> </a:t>
            </a:r>
            <a:r>
              <a:rPr lang="pt-PT" sz="2800" cap="small" dirty="0" err="1">
                <a:solidFill>
                  <a:srgbClr val="6E593E"/>
                </a:solidFill>
                <a:latin typeface="Arrus BT Roman" charset="0"/>
                <a:ea typeface="Arrus BT Roman" charset="0"/>
                <a:cs typeface="Arrus BT Roman" charset="0"/>
              </a:rPr>
              <a:t>activity</a:t>
            </a:r>
            <a:r>
              <a:rPr lang="pt-PT" sz="2800" cap="small" dirty="0">
                <a:solidFill>
                  <a:srgbClr val="6E593E"/>
                </a:solidFill>
                <a:latin typeface="Arrus BT Roman" charset="0"/>
                <a:ea typeface="Arrus BT Roman" charset="0"/>
                <a:cs typeface="Arrus BT Roman" charset="0"/>
              </a:rPr>
              <a:t>: A </a:t>
            </a:r>
            <a:r>
              <a:rPr lang="pt-PT" sz="2800" cap="small" dirty="0" err="1">
                <a:solidFill>
                  <a:srgbClr val="6E593E"/>
                </a:solidFill>
                <a:latin typeface="Arrus BT Roman" charset="0"/>
                <a:ea typeface="Arrus BT Roman" charset="0"/>
                <a:cs typeface="Arrus BT Roman" charset="0"/>
              </a:rPr>
              <a:t>full-stack</a:t>
            </a:r>
            <a:r>
              <a:rPr lang="pt-PT" sz="2800" cap="small" dirty="0">
                <a:solidFill>
                  <a:srgbClr val="6E593E"/>
                </a:solidFill>
                <a:latin typeface="Arrus BT Roman" charset="0"/>
                <a:ea typeface="Arrus BT Roman" charset="0"/>
                <a:cs typeface="Arrus BT Roman" charset="0"/>
              </a:rPr>
              <a:t> </a:t>
            </a:r>
            <a:r>
              <a:rPr lang="pt-PT" sz="2800" cap="small" dirty="0" err="1">
                <a:solidFill>
                  <a:srgbClr val="6E593E"/>
                </a:solidFill>
                <a:latin typeface="Arrus BT Roman" charset="0"/>
                <a:ea typeface="Arrus BT Roman" charset="0"/>
                <a:cs typeface="Arrus BT Roman" charset="0"/>
              </a:rPr>
              <a:t>approach</a:t>
            </a:r>
            <a:endParaRPr lang="pt-PT" sz="2800" cap="small" dirty="0">
              <a:solidFill>
                <a:srgbClr val="6E593E"/>
              </a:solidFill>
              <a:latin typeface="Arrus BT Roman" charset="0"/>
              <a:ea typeface="Arrus BT Roman" charset="0"/>
              <a:cs typeface="Arrus BT Roman" charset="0"/>
            </a:endParaRPr>
          </a:p>
          <a:p>
            <a:pPr algn="ctr">
              <a:spcBef>
                <a:spcPct val="0"/>
              </a:spcBef>
              <a:buFontTx/>
              <a:buNone/>
              <a:defRPr/>
            </a:pPr>
            <a:r>
              <a:rPr lang="pt-PT" sz="2400" cap="small" dirty="0">
                <a:solidFill>
                  <a:srgbClr val="6E593E"/>
                </a:solidFill>
                <a:latin typeface="Arrus BT Roman" charset="0"/>
                <a:ea typeface="Arrus BT Roman" charset="0"/>
                <a:cs typeface="Arrus BT Roman" charset="0"/>
              </a:rPr>
              <a:t> </a:t>
            </a:r>
          </a:p>
          <a:p>
            <a:pPr algn="ctr">
              <a:spcBef>
                <a:spcPct val="0"/>
              </a:spcBef>
              <a:buFontTx/>
              <a:buNone/>
              <a:defRPr/>
            </a:pPr>
            <a:endParaRPr lang="en-US" altLang="pt-PT" sz="1400" dirty="0">
              <a:solidFill>
                <a:srgbClr val="6E593E"/>
              </a:solidFill>
              <a:latin typeface="Arrus BT Roman" charset="0"/>
              <a:ea typeface="Arrus BT Roman" charset="0"/>
              <a:cs typeface="Arrus BT Roman" charset="0"/>
            </a:endParaRPr>
          </a:p>
        </p:txBody>
      </p:sp>
      <p:sp>
        <p:nvSpPr>
          <p:cNvPr id="15364" name="Text Box 6">
            <a:extLst>
              <a:ext uri="{FF2B5EF4-FFF2-40B4-BE49-F238E27FC236}">
                <a16:creationId xmlns:a16="http://schemas.microsoft.com/office/drawing/2014/main" id="{7B8F49CA-2C00-1F78-3A81-F032D236FC07}"/>
              </a:ext>
            </a:extLst>
          </p:cNvPr>
          <p:cNvSpPr txBox="1">
            <a:spLocks noChangeArrowheads="1"/>
          </p:cNvSpPr>
          <p:nvPr/>
        </p:nvSpPr>
        <p:spPr bwMode="auto">
          <a:xfrm>
            <a:off x="2468563" y="5791200"/>
            <a:ext cx="434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pt-PT" sz="1200" dirty="0">
                <a:solidFill>
                  <a:srgbClr val="6E593E"/>
                </a:solidFill>
                <a:latin typeface="Arrus BT Roman"/>
                <a:ea typeface="Arrus BT Roman"/>
                <a:cs typeface="Arrus BT Roman"/>
              </a:rPr>
              <a:t>M</a:t>
            </a:r>
            <a:r>
              <a:rPr lang="pt-PT" altLang="pt-PT" sz="1200" dirty="0" err="1">
                <a:solidFill>
                  <a:srgbClr val="6E593E"/>
                </a:solidFill>
                <a:latin typeface="Arrus BT Roman"/>
                <a:ea typeface="Arrus BT Roman"/>
                <a:cs typeface="Arrus BT Roman"/>
              </a:rPr>
              <a:t>ês</a:t>
            </a:r>
            <a:r>
              <a:rPr lang="pt-PT" altLang="pt-PT" sz="1200" dirty="0">
                <a:solidFill>
                  <a:srgbClr val="6E593E"/>
                </a:solidFill>
                <a:latin typeface="Arrus BT Roman"/>
                <a:ea typeface="Arrus BT Roman"/>
                <a:cs typeface="Arrus BT Roman"/>
              </a:rPr>
              <a:t> de </a:t>
            </a:r>
            <a:r>
              <a:rPr lang="en-US" altLang="pt-PT" sz="1200" dirty="0">
                <a:solidFill>
                  <a:srgbClr val="6E593E"/>
                </a:solidFill>
                <a:latin typeface="Arrus BT Roman"/>
                <a:ea typeface="Arrus BT Roman"/>
                <a:cs typeface="Arrus BT Roman"/>
              </a:rPr>
              <a:t>2025</a:t>
            </a:r>
          </a:p>
          <a:p>
            <a:pPr algn="ctr">
              <a:spcBef>
                <a:spcPct val="0"/>
              </a:spcBef>
              <a:buFontTx/>
              <a:buNone/>
            </a:pPr>
            <a:endParaRPr lang="en-US" altLang="pt-PT" sz="1000" dirty="0">
              <a:solidFill>
                <a:srgbClr val="715F49"/>
              </a:solidFill>
              <a:latin typeface="GillSans Condensed" pitchFamily="1" charset="0"/>
            </a:endParaRPr>
          </a:p>
        </p:txBody>
      </p:sp>
      <p:sp>
        <p:nvSpPr>
          <p:cNvPr id="15365" name="Text Box 5">
            <a:extLst>
              <a:ext uri="{FF2B5EF4-FFF2-40B4-BE49-F238E27FC236}">
                <a16:creationId xmlns:a16="http://schemas.microsoft.com/office/drawing/2014/main" id="{5554BEA6-CA5B-A768-414B-C6E8320F0D01}"/>
              </a:ext>
            </a:extLst>
          </p:cNvPr>
          <p:cNvSpPr txBox="1">
            <a:spLocks noChangeArrowheads="1"/>
          </p:cNvSpPr>
          <p:nvPr/>
        </p:nvSpPr>
        <p:spPr bwMode="auto">
          <a:xfrm>
            <a:off x="949325" y="3916363"/>
            <a:ext cx="724535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pt-PT" altLang="pt-PT" sz="1400" dirty="0">
                <a:solidFill>
                  <a:srgbClr val="6E593E"/>
                </a:solidFill>
                <a:latin typeface="Arrus BT Roman"/>
                <a:ea typeface="Arrus BT Roman"/>
                <a:cs typeface="Arrus BT Roman"/>
              </a:rPr>
              <a:t>Dissertação no âmbito do Mestrado em Engenharia Eletrotécnica e de Computadores orientada pelo Professor Paulo Jorge Carvalho Menezes e apresentada Departamento de Engenharia Eletrotécnica e de Computadores da Universidade de Coimbra.</a:t>
            </a:r>
            <a:endParaRPr lang="en-US" altLang="pt-PT" sz="1600" dirty="0">
              <a:solidFill>
                <a:srgbClr val="6E593E"/>
              </a:solidFill>
              <a:latin typeface="Arrus BT Roman"/>
              <a:ea typeface="Arrus BT Roman"/>
              <a:cs typeface="Arrus BT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3BC1D4-8582-4C98-07B2-15E2181012F0}"/>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7CD166E8-CF84-B934-0F71-92A7DAFAAD2F}"/>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DF8203F7-A4C9-3387-7D3F-FAA2E99FC6DD}"/>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88C626A5-6F6F-8A73-4EA0-FD0EA529E732}"/>
              </a:ext>
            </a:extLst>
          </p:cNvPr>
          <p:cNvSpPr txBox="1">
            <a:spLocks noChangeArrowheads="1"/>
          </p:cNvSpPr>
          <p:nvPr/>
        </p:nvSpPr>
        <p:spPr bwMode="auto">
          <a:xfrm>
            <a:off x="770434" y="1385888"/>
            <a:ext cx="79930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Entering the game: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Aquatic Mysteries is constantly running in a computer. The menu screen clearly informs the player to point its QR code (given at registration) to the camera. </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While in main menu, the proxy is constantly trying to read the QR code and loading the game data.</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If the data is loaded correctly, a loading bar will appear informing the state of the loading.</a:t>
            </a:r>
          </a:p>
        </p:txBody>
      </p:sp>
      <p:pic>
        <p:nvPicPr>
          <p:cNvPr id="16389" name="Imagem 5">
            <a:extLst>
              <a:ext uri="{FF2B5EF4-FFF2-40B4-BE49-F238E27FC236}">
                <a16:creationId xmlns:a16="http://schemas.microsoft.com/office/drawing/2014/main" id="{D1B9B9A0-B3B5-F506-D1E8-21A9CBC78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WhatsApp Video 2025-07-21 at 22.35.45">
            <a:hlinkClick r:id="" action="ppaction://media"/>
            <a:extLst>
              <a:ext uri="{FF2B5EF4-FFF2-40B4-BE49-F238E27FC236}">
                <a16:creationId xmlns:a16="http://schemas.microsoft.com/office/drawing/2014/main" id="{0B03045A-CAEC-07F2-0FE5-5D4FD27421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9833" y="3111788"/>
            <a:ext cx="2016224" cy="3562409"/>
          </a:xfrm>
          <a:prstGeom prst="rect">
            <a:avLst/>
          </a:prstGeom>
        </p:spPr>
      </p:pic>
    </p:spTree>
    <p:extLst>
      <p:ext uri="{BB962C8B-B14F-4D97-AF65-F5344CB8AC3E}">
        <p14:creationId xmlns:p14="http://schemas.microsoft.com/office/powerpoint/2010/main" val="307083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04A756-0CA0-5177-2EF1-A318E86AC446}"/>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9BDE3DB7-4DDD-DE01-1810-BD18669D07F1}"/>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551795A8-7865-CA53-862B-8B04641EC9B3}"/>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CFBC2E8B-5710-89E2-0C27-89FCA3FB9060}"/>
              </a:ext>
            </a:extLst>
          </p:cNvPr>
          <p:cNvSpPr txBox="1">
            <a:spLocks noChangeArrowheads="1"/>
          </p:cNvSpPr>
          <p:nvPr/>
        </p:nvSpPr>
        <p:spPr bwMode="auto">
          <a:xfrm>
            <a:off x="770434" y="1385888"/>
            <a:ext cx="79930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Super User Application:</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SU application allows a responsible staff member to track player data, past challenge winners, create challenges and modify challenges.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 </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D632DB39-3E99-2F1D-4857-B95891BB4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2025-07-21 23-17-03">
            <a:hlinkClick r:id="" action="ppaction://media"/>
            <a:extLst>
              <a:ext uri="{FF2B5EF4-FFF2-40B4-BE49-F238E27FC236}">
                <a16:creationId xmlns:a16="http://schemas.microsoft.com/office/drawing/2014/main" id="{0E325354-2A7B-B883-68FB-6CC0CD38E1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0434" y="2298398"/>
            <a:ext cx="7867154" cy="4425274"/>
          </a:xfrm>
          <a:prstGeom prst="rect">
            <a:avLst/>
          </a:prstGeom>
        </p:spPr>
      </p:pic>
    </p:spTree>
    <p:extLst>
      <p:ext uri="{BB962C8B-B14F-4D97-AF65-F5344CB8AC3E}">
        <p14:creationId xmlns:p14="http://schemas.microsoft.com/office/powerpoint/2010/main" val="44647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719DA4-5AC3-182E-D40D-05E2743DB9EE}"/>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4103B78A-D553-8184-D92F-24B2FE80EDDB}"/>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F6EF850A-2526-A1C4-5221-D4E183D12228}"/>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E7601C74-701C-5CE8-0D8C-2E1FD7E5A40F}"/>
              </a:ext>
            </a:extLst>
          </p:cNvPr>
          <p:cNvSpPr txBox="1">
            <a:spLocks noChangeArrowheads="1"/>
          </p:cNvSpPr>
          <p:nvPr/>
        </p:nvSpPr>
        <p:spPr bwMode="auto">
          <a:xfrm>
            <a:off x="770434" y="1385888"/>
            <a:ext cx="7993063"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Challenges: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Having a more complex game was not enough. While testing the project, it was noticeable that without rewards, students would not keep playing, therefore, a reward-based gameplay was created.</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final decision was to create challenges. Challenges are the main factor for player retention and will reward the player who won the latest challenge.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There are a fifteen different challenges that can be created through the Super User application, enabling a diverse way of players to win and keep engaged. With these different challenges, players must pick of what they think the best strategy is to win.</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 </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A77BA852-7396-3ED5-842C-5EE3DD48E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09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750F0D-0D4C-B40F-CBC4-78634D7E47DC}"/>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C687ACBF-AE57-FFF6-695D-DFB01B0E9BFC}"/>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847824BC-1589-2DBA-DEBF-C66082E7F596}"/>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15A1018F-D975-0CF9-8D2E-7422421478E0}"/>
              </a:ext>
            </a:extLst>
          </p:cNvPr>
          <p:cNvSpPr txBox="1">
            <a:spLocks noChangeArrowheads="1"/>
          </p:cNvSpPr>
          <p:nvPr/>
        </p:nvSpPr>
        <p:spPr bwMode="auto">
          <a:xfrm>
            <a:off x="770434" y="1385888"/>
            <a:ext cx="7993063"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Creating a challenge: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 </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E4D1C460-D7EB-DB71-F9B2-D5B3026BE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U_CreateChallenge">
            <a:hlinkClick r:id="" action="ppaction://media"/>
            <a:extLst>
              <a:ext uri="{FF2B5EF4-FFF2-40B4-BE49-F238E27FC236}">
                <a16:creationId xmlns:a16="http://schemas.microsoft.com/office/drawing/2014/main" id="{2F89F594-2D9B-23FC-61C8-4CDB0C47E6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66765" y="1853054"/>
            <a:ext cx="3600400" cy="4786079"/>
          </a:xfrm>
          <a:prstGeom prst="rect">
            <a:avLst/>
          </a:prstGeom>
        </p:spPr>
      </p:pic>
    </p:spTree>
    <p:extLst>
      <p:ext uri="{BB962C8B-B14F-4D97-AF65-F5344CB8AC3E}">
        <p14:creationId xmlns:p14="http://schemas.microsoft.com/office/powerpoint/2010/main" val="166887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849E93-CD71-241A-0A7C-F4768BD1B31E}"/>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5234693A-45C0-195A-31F4-A262A4A8EB2C}"/>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C2B5E9F4-C4D6-1BE6-8A91-EEAD35D123FD}"/>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F6B6F956-E5EB-2DEB-8A81-B976A0641CE6}"/>
              </a:ext>
            </a:extLst>
          </p:cNvPr>
          <p:cNvSpPr txBox="1">
            <a:spLocks noChangeArrowheads="1"/>
          </p:cNvSpPr>
          <p:nvPr/>
        </p:nvSpPr>
        <p:spPr bwMode="auto">
          <a:xfrm>
            <a:off x="770434" y="1385888"/>
            <a:ext cx="7993063"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Faster deployment:</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Being able to build and deploy the code faster is essential for productivity.</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To automate the process of building and deploying the code (frontend + backend), a YAML configuration file was created in </a:t>
            </a:r>
            <a:r>
              <a:rPr lang="en-US" altLang="pt-PT" sz="1000" dirty="0" err="1">
                <a:solidFill>
                  <a:srgbClr val="6E593E"/>
                </a:solidFill>
                <a:latin typeface="Verdana" panose="020B0604030504040204" pitchFamily="34" charset="0"/>
              </a:rPr>
              <a:t>GitActions</a:t>
            </a:r>
            <a:r>
              <a:rPr lang="en-US" altLang="pt-PT" sz="1000" dirty="0">
                <a:solidFill>
                  <a:srgbClr val="6E593E"/>
                </a:solidFill>
                <a:latin typeface="Verdana" panose="020B0604030504040204" pitchFamily="34" charset="0"/>
              </a:rPr>
              <a:t> to handle the process, alongside creation of a </a:t>
            </a:r>
            <a:r>
              <a:rPr lang="en-US" altLang="pt-PT" sz="1000" dirty="0" err="1">
                <a:solidFill>
                  <a:srgbClr val="6E593E"/>
                </a:solidFill>
                <a:latin typeface="Verdana" panose="020B0604030504040204" pitchFamily="34" charset="0"/>
              </a:rPr>
              <a:t>Dockerhub</a:t>
            </a:r>
            <a:r>
              <a:rPr lang="en-US" altLang="pt-PT" sz="1000" dirty="0">
                <a:solidFill>
                  <a:srgbClr val="6E593E"/>
                </a:solidFill>
                <a:latin typeface="Verdana" panose="020B0604030504040204" pitchFamily="34" charset="0"/>
              </a:rPr>
              <a:t> account where the images of the projects are  stored. Watchtower, a container created in the server, constantly watches every 30 seconds for updates of those images. If a difference is found, it shuts the current running instances, build new ones based on the new images and runs the containers once again.</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Before using </a:t>
            </a:r>
            <a:r>
              <a:rPr lang="en-US" altLang="pt-PT" sz="1000" dirty="0" err="1">
                <a:solidFill>
                  <a:srgbClr val="6E593E"/>
                </a:solidFill>
                <a:latin typeface="Verdana" panose="020B0604030504040204" pitchFamily="34" charset="0"/>
              </a:rPr>
              <a:t>GitActions</a:t>
            </a:r>
            <a:r>
              <a:rPr lang="en-US" altLang="pt-PT" sz="1000" dirty="0">
                <a:solidFill>
                  <a:srgbClr val="6E593E"/>
                </a:solidFill>
                <a:latin typeface="Verdana" panose="020B0604030504040204" pitchFamily="34" charset="0"/>
              </a:rPr>
              <a:t> the process to release code was the following:</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Change the code and commit to GitHub (no changes besides keep track of version)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Copy new .</a:t>
            </a:r>
            <a:r>
              <a:rPr lang="en-US" altLang="pt-PT" sz="1000" dirty="0" err="1">
                <a:solidFill>
                  <a:srgbClr val="6E593E"/>
                </a:solidFill>
                <a:latin typeface="Verdana" panose="020B0604030504040204" pitchFamily="34" charset="0"/>
              </a:rPr>
              <a:t>dlls</a:t>
            </a:r>
            <a:r>
              <a:rPr lang="en-US" altLang="pt-PT" sz="1000" dirty="0">
                <a:solidFill>
                  <a:srgbClr val="6E593E"/>
                </a:solidFill>
                <a:latin typeface="Verdana" panose="020B0604030504040204" pitchFamily="34" charset="0"/>
              </a:rPr>
              <a:t> to the server</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Create images through </a:t>
            </a:r>
            <a:r>
              <a:rPr lang="en-US" altLang="pt-PT" sz="1000" dirty="0" err="1">
                <a:solidFill>
                  <a:srgbClr val="6E593E"/>
                </a:solidFill>
                <a:latin typeface="Verdana" panose="020B0604030504040204" pitchFamily="34" charset="0"/>
              </a:rPr>
              <a:t>dockerfile</a:t>
            </a:r>
            <a:r>
              <a:rPr lang="en-US" altLang="pt-PT" sz="1000" dirty="0">
                <a:solidFill>
                  <a:srgbClr val="6E593E"/>
                </a:solidFill>
                <a:latin typeface="Verdana" panose="020B0604030504040204" pitchFamily="34" charset="0"/>
              </a:rPr>
              <a:t> with command: docker build –t &lt;</a:t>
            </a:r>
            <a:r>
              <a:rPr lang="en-US" altLang="pt-PT" sz="1000" dirty="0" err="1">
                <a:solidFill>
                  <a:srgbClr val="6E593E"/>
                </a:solidFill>
                <a:latin typeface="Verdana" panose="020B0604030504040204" pitchFamily="34" charset="0"/>
              </a:rPr>
              <a:t>imageName</a:t>
            </a:r>
            <a:r>
              <a:rPr lang="en-US" altLang="pt-PT" sz="1000" dirty="0">
                <a:solidFill>
                  <a:srgbClr val="6E593E"/>
                </a:solidFill>
                <a:latin typeface="Verdana" panose="020B0604030504040204" pitchFamily="34" charset="0"/>
              </a:rPr>
              <a:t>&gt; &lt;</a:t>
            </a:r>
            <a:r>
              <a:rPr lang="en-US" altLang="pt-PT" sz="1000" dirty="0" err="1">
                <a:solidFill>
                  <a:srgbClr val="6E593E"/>
                </a:solidFill>
                <a:latin typeface="Verdana" panose="020B0604030504040204" pitchFamily="34" charset="0"/>
              </a:rPr>
              <a:t>dockerFile</a:t>
            </a:r>
            <a:r>
              <a:rPr lang="en-US" altLang="pt-PT" sz="1000" dirty="0">
                <a:solidFill>
                  <a:srgbClr val="6E593E"/>
                </a:solidFill>
                <a:latin typeface="Verdana" panose="020B0604030504040204" pitchFamily="34" charset="0"/>
              </a:rPr>
              <a:t>&gt;</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Shut down previous containers with command: docker rm &lt;</a:t>
            </a:r>
            <a:r>
              <a:rPr lang="en-US" altLang="pt-PT" sz="1000" dirty="0" err="1">
                <a:solidFill>
                  <a:srgbClr val="6E593E"/>
                </a:solidFill>
                <a:latin typeface="Verdana" panose="020B0604030504040204" pitchFamily="34" charset="0"/>
              </a:rPr>
              <a:t>containerIdOrName</a:t>
            </a:r>
            <a:r>
              <a:rPr lang="en-US" altLang="pt-PT" sz="1000" dirty="0">
                <a:solidFill>
                  <a:srgbClr val="6E593E"/>
                </a:solidFill>
                <a:latin typeface="Verdana" panose="020B0604030504040204" pitchFamily="34" charset="0"/>
              </a:rPr>
              <a:t>&gt;</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Create docker containers with the command: docker run –d –name &lt;</a:t>
            </a:r>
            <a:r>
              <a:rPr lang="en-US" altLang="pt-PT" sz="1000" dirty="0" err="1">
                <a:solidFill>
                  <a:srgbClr val="6E593E"/>
                </a:solidFill>
                <a:latin typeface="Verdana" panose="020B0604030504040204" pitchFamily="34" charset="0"/>
              </a:rPr>
              <a:t>imageName</a:t>
            </a:r>
            <a:r>
              <a:rPr lang="en-US" altLang="pt-PT" sz="1000" dirty="0">
                <a:solidFill>
                  <a:srgbClr val="6E593E"/>
                </a:solidFill>
                <a:latin typeface="Verdana" panose="020B0604030504040204" pitchFamily="34" charset="0"/>
              </a:rPr>
              <a:t>&gt; &lt;</a:t>
            </a:r>
            <a:r>
              <a:rPr lang="en-US" altLang="pt-PT" sz="1000" dirty="0" err="1">
                <a:solidFill>
                  <a:srgbClr val="6E593E"/>
                </a:solidFill>
                <a:latin typeface="Verdana" panose="020B0604030504040204" pitchFamily="34" charset="0"/>
              </a:rPr>
              <a:t>containerName</a:t>
            </a:r>
            <a:r>
              <a:rPr lang="en-US" altLang="pt-PT" sz="1000" dirty="0">
                <a:solidFill>
                  <a:srgbClr val="6E593E"/>
                </a:solidFill>
                <a:latin typeface="Verdana" panose="020B0604030504040204" pitchFamily="34" charset="0"/>
              </a:rPr>
              <a:t>&gt;</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Every change the code suffered, to update the instance running, the previous process had to be made.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Why automate the process was a good idea?</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Because:</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9E74AB99-B64F-AA90-4C29-A5D981234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7869BDA-77CB-F37D-6055-FA8E9D608D7F}"/>
              </a:ext>
            </a:extLst>
          </p:cNvPr>
          <p:cNvPicPr>
            <a:picLocks noChangeAspect="1"/>
          </p:cNvPicPr>
          <p:nvPr/>
        </p:nvPicPr>
        <p:blipFill>
          <a:blip r:embed="rId3"/>
          <a:stretch>
            <a:fillRect/>
          </a:stretch>
        </p:blipFill>
        <p:spPr>
          <a:xfrm>
            <a:off x="1763688" y="4925949"/>
            <a:ext cx="5296642" cy="1629260"/>
          </a:xfrm>
          <a:prstGeom prst="rect">
            <a:avLst/>
          </a:prstGeom>
        </p:spPr>
      </p:pic>
    </p:spTree>
    <p:extLst>
      <p:ext uri="{BB962C8B-B14F-4D97-AF65-F5344CB8AC3E}">
        <p14:creationId xmlns:p14="http://schemas.microsoft.com/office/powerpoint/2010/main" val="267286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DFF873-76C1-0920-1756-0560ACC1F21F}"/>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4C931FEA-1EB8-A261-7645-2DACBD154E95}"/>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BC6DD216-A0AD-D731-E9AC-32F32222F5FE}"/>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F3202867-F43C-202F-1DAC-B0E4C1AAB847}"/>
              </a:ext>
            </a:extLst>
          </p:cNvPr>
          <p:cNvSpPr txBox="1">
            <a:spLocks noChangeArrowheads="1"/>
          </p:cNvSpPr>
          <p:nvPr/>
        </p:nvSpPr>
        <p:spPr bwMode="auto">
          <a:xfrm>
            <a:off x="770434" y="1385888"/>
            <a:ext cx="799306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Faster deployment:</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After applying faster deployment:</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Commit code and wait a minute.</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Done</a:t>
            </a:r>
          </a:p>
        </p:txBody>
      </p:sp>
      <p:pic>
        <p:nvPicPr>
          <p:cNvPr id="16389" name="Imagem 5">
            <a:extLst>
              <a:ext uri="{FF2B5EF4-FFF2-40B4-BE49-F238E27FC236}">
                <a16:creationId xmlns:a16="http://schemas.microsoft.com/office/drawing/2014/main" id="{27A3CD01-CDA0-3F69-E4B9-E94524E05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F2FB46C-F42A-A10C-44B1-837FED08B8C4}"/>
              </a:ext>
            </a:extLst>
          </p:cNvPr>
          <p:cNvPicPr>
            <a:picLocks noChangeAspect="1"/>
          </p:cNvPicPr>
          <p:nvPr/>
        </p:nvPicPr>
        <p:blipFill>
          <a:blip r:embed="rId3"/>
          <a:stretch>
            <a:fillRect/>
          </a:stretch>
        </p:blipFill>
        <p:spPr>
          <a:xfrm>
            <a:off x="3707904" y="2115520"/>
            <a:ext cx="4770377" cy="4432651"/>
          </a:xfrm>
          <a:prstGeom prst="rect">
            <a:avLst/>
          </a:prstGeom>
        </p:spPr>
      </p:pic>
    </p:spTree>
    <p:extLst>
      <p:ext uri="{BB962C8B-B14F-4D97-AF65-F5344CB8AC3E}">
        <p14:creationId xmlns:p14="http://schemas.microsoft.com/office/powerpoint/2010/main" val="4211899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F8F4C7-A0CB-653F-E929-705843805B0E}"/>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D4DC9B0C-276B-85DD-AAD8-0B98CB1B7D81}"/>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95041351-D4E3-E743-498B-51FA309C7E2D}"/>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49391BEE-3C2A-1A10-78D7-684F34AF6C31}"/>
              </a:ext>
            </a:extLst>
          </p:cNvPr>
          <p:cNvSpPr txBox="1">
            <a:spLocks noChangeArrowheads="1"/>
          </p:cNvSpPr>
          <p:nvPr/>
        </p:nvSpPr>
        <p:spPr bwMode="auto">
          <a:xfrm>
            <a:off x="770434" y="1385888"/>
            <a:ext cx="79930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First results: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Majority of students felt that this was a good way to motivate exercise, however, there’s a high probability that the motivation is only tied to the rewards and challenges.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Majority of students believed that 10 minutes of gameplay was moderate to heavy physical effort.</a:t>
            </a:r>
          </a:p>
          <a:p>
            <a:pPr eaLnBrk="1" hangingPunct="1">
              <a:spcBef>
                <a:spcPct val="0"/>
              </a:spcBef>
              <a:buNone/>
            </a:pPr>
            <a:r>
              <a:rPr lang="en-US" altLang="pt-PT" sz="1000" dirty="0">
                <a:solidFill>
                  <a:srgbClr val="6E593E"/>
                </a:solidFill>
                <a:latin typeface="Verdana" panose="020B0604030504040204" pitchFamily="34" charset="0"/>
              </a:rPr>
              <a:t> </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0767B57E-056B-76AC-F99C-E284F358E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A8CE8DC-6F21-90D3-C44C-DF8E5651CAE7}"/>
              </a:ext>
            </a:extLst>
          </p:cNvPr>
          <p:cNvPicPr>
            <a:picLocks noChangeAspect="1"/>
          </p:cNvPicPr>
          <p:nvPr/>
        </p:nvPicPr>
        <p:blipFill>
          <a:blip r:embed="rId3"/>
          <a:stretch>
            <a:fillRect/>
          </a:stretch>
        </p:blipFill>
        <p:spPr>
          <a:xfrm>
            <a:off x="770434" y="2924944"/>
            <a:ext cx="3744367" cy="3135283"/>
          </a:xfrm>
          <a:prstGeom prst="rect">
            <a:avLst/>
          </a:prstGeom>
        </p:spPr>
      </p:pic>
      <p:pic>
        <p:nvPicPr>
          <p:cNvPr id="6" name="Picture 5">
            <a:extLst>
              <a:ext uri="{FF2B5EF4-FFF2-40B4-BE49-F238E27FC236}">
                <a16:creationId xmlns:a16="http://schemas.microsoft.com/office/drawing/2014/main" id="{1B6B363E-C3FB-0200-AA58-15146F52A25E}"/>
              </a:ext>
            </a:extLst>
          </p:cNvPr>
          <p:cNvPicPr>
            <a:picLocks noChangeAspect="1"/>
          </p:cNvPicPr>
          <p:nvPr/>
        </p:nvPicPr>
        <p:blipFill>
          <a:blip r:embed="rId4"/>
          <a:stretch>
            <a:fillRect/>
          </a:stretch>
        </p:blipFill>
        <p:spPr>
          <a:xfrm>
            <a:off x="4629201" y="2923530"/>
            <a:ext cx="3744365" cy="2085787"/>
          </a:xfrm>
          <a:prstGeom prst="rect">
            <a:avLst/>
          </a:prstGeom>
        </p:spPr>
      </p:pic>
    </p:spTree>
    <p:extLst>
      <p:ext uri="{BB962C8B-B14F-4D97-AF65-F5344CB8AC3E}">
        <p14:creationId xmlns:p14="http://schemas.microsoft.com/office/powerpoint/2010/main" val="88190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861FA8-8A2C-ABC6-35D4-9BD032E667AB}"/>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C61131A4-749D-0F74-AEED-133A23CA033A}"/>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245D93DF-C007-BF13-D946-B81303F485B7}"/>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AD5C550C-0939-E4E2-9286-B171E3E34CE4}"/>
              </a:ext>
            </a:extLst>
          </p:cNvPr>
          <p:cNvSpPr txBox="1">
            <a:spLocks noChangeArrowheads="1"/>
          </p:cNvSpPr>
          <p:nvPr/>
        </p:nvSpPr>
        <p:spPr bwMode="auto">
          <a:xfrm>
            <a:off x="770434" y="1385888"/>
            <a:ext cx="7993063"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Next steps: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Developer recommendation:</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Migrate everything to University servers</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New domain</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Acquire more assets (fish, fauna, </a:t>
            </a:r>
            <a:r>
              <a:rPr lang="en-US" altLang="pt-PT" sz="1000" dirty="0" err="1">
                <a:solidFill>
                  <a:srgbClr val="6E593E"/>
                </a:solidFill>
                <a:latin typeface="Verdana" panose="020B0604030504040204" pitchFamily="34" charset="0"/>
              </a:rPr>
              <a:t>etc</a:t>
            </a:r>
            <a:r>
              <a:rPr lang="en-US" altLang="pt-PT" sz="1000" dirty="0">
                <a:solidFill>
                  <a:srgbClr val="6E593E"/>
                </a:solidFill>
                <a:latin typeface="Verdana" panose="020B0604030504040204" pitchFamily="34" charset="0"/>
              </a:rPr>
              <a:t>) to populate scene and have new fish to catch </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Add more challenge types (departments competing against each other)</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Add new movement types to Unity and Python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Add danger factor (?) -&gt; maybe do a study beforehand</a:t>
            </a: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9328045F-66D1-1FAE-33DB-B3024DF10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95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1A75D7-14F0-1D58-4572-950FBA9F4435}"/>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FF48BDA0-2E2E-167F-2B1B-33F43B3074DB}"/>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C52492C3-8C21-DBDE-7E7C-0C5F35D16C07}"/>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51BC37C0-F6B8-9FED-B01F-8F6A50CB2B94}"/>
              </a:ext>
            </a:extLst>
          </p:cNvPr>
          <p:cNvSpPr txBox="1">
            <a:spLocks noChangeArrowheads="1"/>
          </p:cNvSpPr>
          <p:nvPr/>
        </p:nvSpPr>
        <p:spPr bwMode="auto">
          <a:xfrm>
            <a:off x="770434" y="1385888"/>
            <a:ext cx="799306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Gameplay demo:</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035FFE13-B53B-77D5-95FD-FA40BA51C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WhatsApp Video 2025-07-22 at 20.07.34">
            <a:hlinkClick r:id="" action="ppaction://media"/>
            <a:extLst>
              <a:ext uri="{FF2B5EF4-FFF2-40B4-BE49-F238E27FC236}">
                <a16:creationId xmlns:a16="http://schemas.microsoft.com/office/drawing/2014/main" id="{D90A0CFA-50C0-586F-6BA1-CBAA0550AB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75856" y="2063750"/>
            <a:ext cx="2592288" cy="4610409"/>
          </a:xfrm>
          <a:prstGeom prst="rect">
            <a:avLst/>
          </a:prstGeom>
        </p:spPr>
      </p:pic>
    </p:spTree>
    <p:extLst>
      <p:ext uri="{BB962C8B-B14F-4D97-AF65-F5344CB8AC3E}">
        <p14:creationId xmlns:p14="http://schemas.microsoft.com/office/powerpoint/2010/main" val="91821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F4FE086-BBCB-2124-4634-040A1426974D}"/>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90FE2FE5-3FB1-A548-BC1D-4431A67E24AB}"/>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24AA0A64-6CC9-54CB-D199-EF483D353EB5}"/>
              </a:ext>
            </a:extLst>
          </p:cNvPr>
          <p:cNvSpPr txBox="1">
            <a:spLocks noChangeArrowheads="1"/>
          </p:cNvSpPr>
          <p:nvPr/>
        </p:nvSpPr>
        <p:spPr bwMode="auto">
          <a:xfrm>
            <a:off x="755650" y="1385888"/>
            <a:ext cx="7993063"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The motivation:</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Society’s is becoming increasingly sedentary. Most people do not have good exercising habits and it’s reflecting on the overall health of the population. This is a matter that has been well-known for a while, with a few articles, some from this department, which already identified it as a problem and tried to contribute to solutions.</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Those solutions are to try to motivate people to perform tedious tasks by inserting a fun factor in them.</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However, even after several studies and prototypes were made, none gave birth to a real project, which can be used to tackle this need. Although the main objective of this dissertation is motivating students to exercise, it holds a hidden one. To show that real projects, not prototypes, which have real impact on people and can help society, are possible to be made from this department.</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latin typeface="Verdana" panose="020B0604030504040204" pitchFamily="34" charset="0"/>
            </a:endParaRPr>
          </a:p>
        </p:txBody>
      </p:sp>
      <p:pic>
        <p:nvPicPr>
          <p:cNvPr id="16389" name="Imagem 5">
            <a:extLst>
              <a:ext uri="{FF2B5EF4-FFF2-40B4-BE49-F238E27FC236}">
                <a16:creationId xmlns:a16="http://schemas.microsoft.com/office/drawing/2014/main" id="{04456E66-DD5A-2FEC-0274-D1C81E7B7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E6B8A3-9867-41E4-788A-BB8C6A862A94}"/>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10E0D012-6ABC-1630-743F-CCDB0090A5A5}"/>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2E7B4D47-7105-A2CD-1641-F51A4F9EFA69}"/>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B9C15094-7BE6-4CB4-ED81-CFB74B8C7436}"/>
              </a:ext>
            </a:extLst>
          </p:cNvPr>
          <p:cNvSpPr txBox="1">
            <a:spLocks noChangeArrowheads="1"/>
          </p:cNvSpPr>
          <p:nvPr/>
        </p:nvSpPr>
        <p:spPr bwMode="auto">
          <a:xfrm>
            <a:off x="755650" y="1385888"/>
            <a:ext cx="7993063"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Our contribution:</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This dissertation plans on tackling this issue by creating a complete ecosystem, consisting of a Unity game (Aquatic Mysteries plus a proxy program), a website and an application. It is focused on motivating students from the University to be more physically active.</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By taking advantage of a motion-based game, hence motivating exercise, the student will shift its attention from the burden of exercise, to enjoying the game. </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With this project, the students can register in a website, have their data saved in a database, and start playing the game to try and win rewards. </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The objective is to have several instances of the game running in specific areas of the university.</a:t>
            </a:r>
            <a:endParaRPr lang="en-US" altLang="pt-PT" sz="1000" dirty="0">
              <a:latin typeface="Verdana" panose="020B0604030504040204" pitchFamily="34" charset="0"/>
            </a:endParaRPr>
          </a:p>
        </p:txBody>
      </p:sp>
      <p:pic>
        <p:nvPicPr>
          <p:cNvPr id="16389" name="Imagem 5">
            <a:extLst>
              <a:ext uri="{FF2B5EF4-FFF2-40B4-BE49-F238E27FC236}">
                <a16:creationId xmlns:a16="http://schemas.microsoft.com/office/drawing/2014/main" id="{152C5908-6692-3C19-1E56-0FE721498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84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02E44F-2A38-A058-2D10-A8318B09F6A2}"/>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D9F39B6C-696B-F43C-C99B-F7D095841A0D}"/>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E47BEEF8-602C-8105-0FA1-9B8ABFB9D4D4}"/>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BF4F0BB4-CD7C-9FFD-17F0-C8436E7E033A}"/>
              </a:ext>
            </a:extLst>
          </p:cNvPr>
          <p:cNvSpPr txBox="1">
            <a:spLocks noChangeArrowheads="1"/>
          </p:cNvSpPr>
          <p:nvPr/>
        </p:nvSpPr>
        <p:spPr bwMode="auto">
          <a:xfrm>
            <a:off x="755650" y="1385888"/>
            <a:ext cx="7993063"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Our project:</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GAME – Aquatic Mysteries was the game developed to keep the player entertained while performing exercise.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PROXY AND CAMERA – Since Unity does not support motion-based input data, a program had to be developed which could gather motion information and send it to Unity.</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APPLICATION – The Super User application was the app developed to keep track of players, challenges, winners and create challenges. </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FRONTEND: Blazor project which is running in misteriosaquaticos.pt website, allowing players to register.</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BACKEND: An API + database which handles all data coming from frontend, Unity and SU application.</a:t>
            </a:r>
          </a:p>
        </p:txBody>
      </p:sp>
      <p:pic>
        <p:nvPicPr>
          <p:cNvPr id="16389" name="Imagem 5">
            <a:extLst>
              <a:ext uri="{FF2B5EF4-FFF2-40B4-BE49-F238E27FC236}">
                <a16:creationId xmlns:a16="http://schemas.microsoft.com/office/drawing/2014/main" id="{75141B5D-804F-884E-CCB5-67E8A3BCE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A98B5CE-814C-0E40-7CBE-B07C88181544}"/>
              </a:ext>
            </a:extLst>
          </p:cNvPr>
          <p:cNvSpPr/>
          <p:nvPr/>
        </p:nvSpPr>
        <p:spPr>
          <a:xfrm>
            <a:off x="3563888" y="4718284"/>
            <a:ext cx="1872208" cy="129266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139E4EC1-181B-1714-2938-0417286438DC}"/>
              </a:ext>
            </a:extLst>
          </p:cNvPr>
          <p:cNvSpPr/>
          <p:nvPr/>
        </p:nvSpPr>
        <p:spPr>
          <a:xfrm>
            <a:off x="1043608" y="4718284"/>
            <a:ext cx="1872208" cy="129266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5A1D5107-1304-DF6B-A5E0-6BCD9BCD5838}"/>
              </a:ext>
            </a:extLst>
          </p:cNvPr>
          <p:cNvSpPr/>
          <p:nvPr/>
        </p:nvSpPr>
        <p:spPr>
          <a:xfrm>
            <a:off x="5940152" y="4718284"/>
            <a:ext cx="1872208" cy="129266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BC6B3BFF-8D1C-FA6E-347A-229CBE48F5B8}"/>
              </a:ext>
            </a:extLst>
          </p:cNvPr>
          <p:cNvSpPr txBox="1"/>
          <p:nvPr/>
        </p:nvSpPr>
        <p:spPr bwMode="auto">
          <a:xfrm>
            <a:off x="1043608" y="4924029"/>
            <a:ext cx="1872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pt-PT" sz="1800" dirty="0">
                <a:latin typeface="Verdana" panose="020B0604030504040204" pitchFamily="34" charset="0"/>
              </a:rPr>
              <a:t>BACKEND</a:t>
            </a:r>
            <a:endParaRPr lang="en-GB" sz="1800" dirty="0">
              <a:latin typeface="Verdana" panose="020B0604030504040204" pitchFamily="34" charset="0"/>
            </a:endParaRPr>
          </a:p>
        </p:txBody>
      </p:sp>
      <p:sp>
        <p:nvSpPr>
          <p:cNvPr id="8" name="TextBox 7">
            <a:extLst>
              <a:ext uri="{FF2B5EF4-FFF2-40B4-BE49-F238E27FC236}">
                <a16:creationId xmlns:a16="http://schemas.microsoft.com/office/drawing/2014/main" id="{6F5AED12-1A56-D7BB-5A3C-84319EFA35D8}"/>
              </a:ext>
            </a:extLst>
          </p:cNvPr>
          <p:cNvSpPr txBox="1"/>
          <p:nvPr/>
        </p:nvSpPr>
        <p:spPr bwMode="auto">
          <a:xfrm>
            <a:off x="3563888" y="4802345"/>
            <a:ext cx="187220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pt-PT" sz="1800" dirty="0">
                <a:latin typeface="Verdana" panose="020B0604030504040204" pitchFamily="34" charset="0"/>
              </a:rPr>
              <a:t>GAME</a:t>
            </a:r>
          </a:p>
          <a:p>
            <a:pPr algn="ctr" eaLnBrk="1" hangingPunct="1"/>
            <a:endParaRPr lang="pt-PT" sz="1800" dirty="0">
              <a:latin typeface="Verdana" panose="020B0604030504040204" pitchFamily="34" charset="0"/>
            </a:endParaRPr>
          </a:p>
          <a:p>
            <a:pPr algn="ctr" eaLnBrk="1" hangingPunct="1"/>
            <a:r>
              <a:rPr lang="pt-PT" sz="1400" i="1" dirty="0" err="1">
                <a:latin typeface="Verdana" panose="020B0604030504040204" pitchFamily="34" charset="0"/>
              </a:rPr>
              <a:t>Aquatic</a:t>
            </a:r>
            <a:r>
              <a:rPr lang="pt-PT" sz="1400" i="1" dirty="0">
                <a:latin typeface="Verdana" panose="020B0604030504040204" pitchFamily="34" charset="0"/>
              </a:rPr>
              <a:t> </a:t>
            </a:r>
            <a:r>
              <a:rPr lang="pt-PT" sz="1400" i="1" dirty="0" err="1">
                <a:latin typeface="Verdana" panose="020B0604030504040204" pitchFamily="34" charset="0"/>
              </a:rPr>
              <a:t>Mysteries</a:t>
            </a:r>
            <a:endParaRPr lang="en-GB" sz="1400" i="1" dirty="0">
              <a:latin typeface="Verdana" panose="020B0604030504040204" pitchFamily="34" charset="0"/>
            </a:endParaRPr>
          </a:p>
        </p:txBody>
      </p:sp>
      <p:sp>
        <p:nvSpPr>
          <p:cNvPr id="9" name="TextBox 8">
            <a:extLst>
              <a:ext uri="{FF2B5EF4-FFF2-40B4-BE49-F238E27FC236}">
                <a16:creationId xmlns:a16="http://schemas.microsoft.com/office/drawing/2014/main" id="{7ACA15DF-56F7-4264-677C-74877AFC5241}"/>
              </a:ext>
            </a:extLst>
          </p:cNvPr>
          <p:cNvSpPr txBox="1"/>
          <p:nvPr/>
        </p:nvSpPr>
        <p:spPr bwMode="auto">
          <a:xfrm>
            <a:off x="5940152" y="4924664"/>
            <a:ext cx="187220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pt-PT" sz="1800" dirty="0">
                <a:latin typeface="Verdana" panose="020B0604030504040204" pitchFamily="34" charset="0"/>
              </a:rPr>
              <a:t>APPLICATION</a:t>
            </a:r>
          </a:p>
          <a:p>
            <a:pPr algn="ctr" eaLnBrk="1" hangingPunct="1"/>
            <a:endParaRPr lang="pt-PT" sz="1800" dirty="0">
              <a:latin typeface="Verdana" panose="020B0604030504040204" pitchFamily="34" charset="0"/>
            </a:endParaRPr>
          </a:p>
          <a:p>
            <a:pPr algn="ctr" eaLnBrk="1" hangingPunct="1"/>
            <a:r>
              <a:rPr lang="pt-PT" sz="1400" i="1" dirty="0" err="1">
                <a:latin typeface="Verdana" panose="020B0604030504040204" pitchFamily="34" charset="0"/>
              </a:rPr>
              <a:t>Super</a:t>
            </a:r>
            <a:r>
              <a:rPr lang="pt-PT" sz="1400" i="1" dirty="0">
                <a:latin typeface="Verdana" panose="020B0604030504040204" pitchFamily="34" charset="0"/>
              </a:rPr>
              <a:t> </a:t>
            </a:r>
            <a:r>
              <a:rPr lang="pt-PT" sz="1400" i="1" dirty="0" err="1">
                <a:latin typeface="Verdana" panose="020B0604030504040204" pitchFamily="34" charset="0"/>
              </a:rPr>
              <a:t>User</a:t>
            </a:r>
            <a:endParaRPr lang="en-GB" sz="1400" i="1" dirty="0">
              <a:latin typeface="Verdana" panose="020B0604030504040204" pitchFamily="34" charset="0"/>
            </a:endParaRPr>
          </a:p>
        </p:txBody>
      </p:sp>
      <p:cxnSp>
        <p:nvCxnSpPr>
          <p:cNvPr id="13" name="Straight Arrow Connector 12">
            <a:extLst>
              <a:ext uri="{FF2B5EF4-FFF2-40B4-BE49-F238E27FC236}">
                <a16:creationId xmlns:a16="http://schemas.microsoft.com/office/drawing/2014/main" id="{ED5DF813-ABA3-5C07-77C1-A3D4D6343CD9}"/>
              </a:ext>
            </a:extLst>
          </p:cNvPr>
          <p:cNvCxnSpPr/>
          <p:nvPr/>
        </p:nvCxnSpPr>
        <p:spPr>
          <a:xfrm>
            <a:off x="2987824" y="5222340"/>
            <a:ext cx="50405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47F0799-2CA0-B371-9DFF-13D8BBDBB056}"/>
              </a:ext>
            </a:extLst>
          </p:cNvPr>
          <p:cNvCxnSpPr>
            <a:cxnSpLocks/>
          </p:cNvCxnSpPr>
          <p:nvPr/>
        </p:nvCxnSpPr>
        <p:spPr>
          <a:xfrm>
            <a:off x="1979712" y="6518484"/>
            <a:ext cx="4968552"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D3804D47-7357-6F26-653A-7F5A0C072C9D}"/>
              </a:ext>
            </a:extLst>
          </p:cNvPr>
          <p:cNvCxnSpPr/>
          <p:nvPr/>
        </p:nvCxnSpPr>
        <p:spPr>
          <a:xfrm flipV="1">
            <a:off x="6948264" y="6158444"/>
            <a:ext cx="0" cy="3600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E71B8602-F8A9-DE75-1193-7DECCD610865}"/>
              </a:ext>
            </a:extLst>
          </p:cNvPr>
          <p:cNvCxnSpPr/>
          <p:nvPr/>
        </p:nvCxnSpPr>
        <p:spPr>
          <a:xfrm flipV="1">
            <a:off x="1978100" y="6090206"/>
            <a:ext cx="0" cy="428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656C776-E3BC-B9FA-CBB0-4ABE2EE19B20}"/>
              </a:ext>
            </a:extLst>
          </p:cNvPr>
          <p:cNvSpPr/>
          <p:nvPr/>
        </p:nvSpPr>
        <p:spPr>
          <a:xfrm>
            <a:off x="3851920" y="3872918"/>
            <a:ext cx="1152128" cy="4630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25" name="TextBox 24">
            <a:extLst>
              <a:ext uri="{FF2B5EF4-FFF2-40B4-BE49-F238E27FC236}">
                <a16:creationId xmlns:a16="http://schemas.microsoft.com/office/drawing/2014/main" id="{0DB1F3A7-4AC5-66C8-328A-6121FF26DA43}"/>
              </a:ext>
            </a:extLst>
          </p:cNvPr>
          <p:cNvSpPr txBox="1"/>
          <p:nvPr/>
        </p:nvSpPr>
        <p:spPr bwMode="auto">
          <a:xfrm>
            <a:off x="3851920" y="3890150"/>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pt-PT" sz="1800" dirty="0">
                <a:latin typeface="Verdana" panose="020B0604030504040204" pitchFamily="34" charset="0"/>
              </a:rPr>
              <a:t>PROXY</a:t>
            </a:r>
            <a:endParaRPr lang="en-GB" sz="1800" dirty="0">
              <a:latin typeface="Verdana" panose="020B0604030504040204" pitchFamily="34" charset="0"/>
            </a:endParaRPr>
          </a:p>
        </p:txBody>
      </p:sp>
      <p:cxnSp>
        <p:nvCxnSpPr>
          <p:cNvPr id="29" name="Straight Arrow Connector 28">
            <a:extLst>
              <a:ext uri="{FF2B5EF4-FFF2-40B4-BE49-F238E27FC236}">
                <a16:creationId xmlns:a16="http://schemas.microsoft.com/office/drawing/2014/main" id="{7A042912-E294-FBCD-6F3B-DA8E5FB0FABF}"/>
              </a:ext>
            </a:extLst>
          </p:cNvPr>
          <p:cNvCxnSpPr/>
          <p:nvPr/>
        </p:nvCxnSpPr>
        <p:spPr>
          <a:xfrm>
            <a:off x="4427984" y="4430252"/>
            <a:ext cx="0" cy="21602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395DA932-B765-7345-1C2E-AD1449BA6A19}"/>
              </a:ext>
            </a:extLst>
          </p:cNvPr>
          <p:cNvSpPr/>
          <p:nvPr/>
        </p:nvSpPr>
        <p:spPr>
          <a:xfrm>
            <a:off x="5508104" y="3885949"/>
            <a:ext cx="1224136" cy="4630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31" name="TextBox 30">
            <a:extLst>
              <a:ext uri="{FF2B5EF4-FFF2-40B4-BE49-F238E27FC236}">
                <a16:creationId xmlns:a16="http://schemas.microsoft.com/office/drawing/2014/main" id="{5BD21505-1C48-4AB0-A31C-787E04370D28}"/>
              </a:ext>
            </a:extLst>
          </p:cNvPr>
          <p:cNvSpPr txBox="1"/>
          <p:nvPr/>
        </p:nvSpPr>
        <p:spPr bwMode="auto">
          <a:xfrm>
            <a:off x="5508104" y="3926846"/>
            <a:ext cx="12241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pt-PT" sz="1800" dirty="0">
                <a:latin typeface="Verdana" panose="020B0604030504040204" pitchFamily="34" charset="0"/>
              </a:rPr>
              <a:t>WEBCAM</a:t>
            </a:r>
            <a:endParaRPr lang="en-GB" sz="1800" dirty="0">
              <a:latin typeface="Verdana" panose="020B0604030504040204" pitchFamily="34" charset="0"/>
            </a:endParaRPr>
          </a:p>
        </p:txBody>
      </p:sp>
      <p:cxnSp>
        <p:nvCxnSpPr>
          <p:cNvPr id="32" name="Straight Arrow Connector 31">
            <a:extLst>
              <a:ext uri="{FF2B5EF4-FFF2-40B4-BE49-F238E27FC236}">
                <a16:creationId xmlns:a16="http://schemas.microsoft.com/office/drawing/2014/main" id="{6CD28912-AD2B-D867-DC44-EF6F40A2F359}"/>
              </a:ext>
            </a:extLst>
          </p:cNvPr>
          <p:cNvCxnSpPr/>
          <p:nvPr/>
        </p:nvCxnSpPr>
        <p:spPr>
          <a:xfrm flipH="1">
            <a:off x="5076056" y="4094362"/>
            <a:ext cx="3600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B77B100-AC49-6DAC-4CFB-19639631EB57}"/>
              </a:ext>
            </a:extLst>
          </p:cNvPr>
          <p:cNvSpPr/>
          <p:nvPr/>
        </p:nvSpPr>
        <p:spPr>
          <a:xfrm>
            <a:off x="1186818" y="3872918"/>
            <a:ext cx="1585788" cy="4630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34" name="TextBox 33">
            <a:extLst>
              <a:ext uri="{FF2B5EF4-FFF2-40B4-BE49-F238E27FC236}">
                <a16:creationId xmlns:a16="http://schemas.microsoft.com/office/drawing/2014/main" id="{D7F9105E-B50A-296C-3572-394EFE45F68B}"/>
              </a:ext>
            </a:extLst>
          </p:cNvPr>
          <p:cNvSpPr txBox="1"/>
          <p:nvPr/>
        </p:nvSpPr>
        <p:spPr bwMode="auto">
          <a:xfrm>
            <a:off x="1186818" y="3890150"/>
            <a:ext cx="1585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r>
              <a:rPr lang="pt-PT" sz="1800" dirty="0">
                <a:latin typeface="Verdana" panose="020B0604030504040204" pitchFamily="34" charset="0"/>
              </a:rPr>
              <a:t>FRONTEND</a:t>
            </a:r>
            <a:endParaRPr lang="en-GB" sz="1800" dirty="0">
              <a:latin typeface="Verdana" panose="020B0604030504040204" pitchFamily="34" charset="0"/>
            </a:endParaRPr>
          </a:p>
        </p:txBody>
      </p:sp>
      <p:cxnSp>
        <p:nvCxnSpPr>
          <p:cNvPr id="35" name="Straight Arrow Connector 34">
            <a:extLst>
              <a:ext uri="{FF2B5EF4-FFF2-40B4-BE49-F238E27FC236}">
                <a16:creationId xmlns:a16="http://schemas.microsoft.com/office/drawing/2014/main" id="{3D5E8D0C-1F02-A6F1-9A73-A8390D95D947}"/>
              </a:ext>
            </a:extLst>
          </p:cNvPr>
          <p:cNvCxnSpPr>
            <a:cxnSpLocks/>
          </p:cNvCxnSpPr>
          <p:nvPr/>
        </p:nvCxnSpPr>
        <p:spPr>
          <a:xfrm flipV="1">
            <a:off x="1979712" y="4430252"/>
            <a:ext cx="0" cy="21602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8595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F3A16-F635-BF38-8C32-A17D57E7C763}"/>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08C01212-5241-CD28-CD04-06E9B5D43BFE}"/>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E827D3DA-BB02-2DA2-B089-8B8860CC0ED0}"/>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B7629A9E-D4EB-37FB-679A-609BBBACAE04}"/>
              </a:ext>
            </a:extLst>
          </p:cNvPr>
          <p:cNvSpPr txBox="1">
            <a:spLocks noChangeArrowheads="1"/>
          </p:cNvSpPr>
          <p:nvPr/>
        </p:nvSpPr>
        <p:spPr bwMode="auto">
          <a:xfrm>
            <a:off x="770434" y="1385888"/>
            <a:ext cx="7993063"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Aquatic Mysteries game: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The objective of the game is to complete the exploration of all zones and get all rare items hidden in each zone except the starting safe zone.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While in game, players can navigate wherever they please, however, certain zones require a more upgraded vehicle to be explored. If a player ventures to a zone where they’re vehicle is not prepared, a vehicle failure will occur, spawning the player back in the starting zone.</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More advanced zones have more valuable fish which increases the coins and credits earned. Exploring advanced zones allows the player to collect coins faster to unlock other modules and puts him at an advantage in coin and credit type challenges.</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3B2B8F9B-69B6-9F57-1F41-0E23B129D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03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8475C8-5CA3-37BC-54A2-3F5AB78E97D4}"/>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0E790996-326F-C7AD-44C7-8411BAE278A1}"/>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336D0458-7517-15AD-97AE-10559FE35D33}"/>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pic>
        <p:nvPicPr>
          <p:cNvPr id="16389" name="Imagem 5">
            <a:extLst>
              <a:ext uri="{FF2B5EF4-FFF2-40B4-BE49-F238E27FC236}">
                <a16:creationId xmlns:a16="http://schemas.microsoft.com/office/drawing/2014/main" id="{D704A3A3-A3CD-7D71-1080-038649A37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MA_Trailer">
            <a:hlinkClick r:id="" action="ppaction://media"/>
            <a:extLst>
              <a:ext uri="{FF2B5EF4-FFF2-40B4-BE49-F238E27FC236}">
                <a16:creationId xmlns:a16="http://schemas.microsoft.com/office/drawing/2014/main" id="{0654BD61-FBA6-2039-8D99-5462A03CF396}"/>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1772816"/>
            <a:ext cx="9144000" cy="5143500"/>
          </a:xfrm>
          <a:prstGeom prst="rect">
            <a:avLst/>
          </a:prstGeom>
        </p:spPr>
      </p:pic>
      <p:sp>
        <p:nvSpPr>
          <p:cNvPr id="3" name="TextBox 3">
            <a:extLst>
              <a:ext uri="{FF2B5EF4-FFF2-40B4-BE49-F238E27FC236}">
                <a16:creationId xmlns:a16="http://schemas.microsoft.com/office/drawing/2014/main" id="{3E4D2523-38FE-66CE-DCDE-ADDEC01422A8}"/>
              </a:ext>
            </a:extLst>
          </p:cNvPr>
          <p:cNvSpPr txBox="1">
            <a:spLocks noChangeArrowheads="1"/>
          </p:cNvSpPr>
          <p:nvPr/>
        </p:nvSpPr>
        <p:spPr bwMode="auto">
          <a:xfrm>
            <a:off x="638175" y="1232753"/>
            <a:ext cx="79930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pt-PT" sz="1800" dirty="0">
                <a:solidFill>
                  <a:srgbClr val="6E593E"/>
                </a:solidFill>
                <a:latin typeface="Verdana" panose="020B0604030504040204" pitchFamily="34" charset="0"/>
              </a:rPr>
              <a:t>Game trailer</a:t>
            </a: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p:txBody>
      </p:sp>
    </p:spTree>
    <p:extLst>
      <p:ext uri="{BB962C8B-B14F-4D97-AF65-F5344CB8AC3E}">
        <p14:creationId xmlns:p14="http://schemas.microsoft.com/office/powerpoint/2010/main" val="37045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3DD829-31F7-3B87-7581-2FDECEE9B020}"/>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8C713676-6E4B-89A8-C8D8-347D7C046EC9}"/>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532EBE3C-F318-D20B-AF92-E0D2A5D8C2B8}"/>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B136FA7F-743E-04C2-89E9-BB521445B93F}"/>
              </a:ext>
            </a:extLst>
          </p:cNvPr>
          <p:cNvSpPr txBox="1">
            <a:spLocks noChangeArrowheads="1"/>
          </p:cNvSpPr>
          <p:nvPr/>
        </p:nvSpPr>
        <p:spPr bwMode="auto">
          <a:xfrm>
            <a:off x="755650" y="1385888"/>
            <a:ext cx="79930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The setup:</a:t>
            </a:r>
          </a:p>
          <a:p>
            <a:pPr eaLnBrk="1" hangingPunct="1">
              <a:spcBef>
                <a:spcPct val="0"/>
              </a:spcBef>
              <a:buNone/>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To be able to have an instance of Aquatic Mysteries running in a computer, the following is required:</a:t>
            </a:r>
          </a:p>
          <a:p>
            <a:pPr eaLnBrk="1" hangingPunct="1">
              <a:spcBef>
                <a:spcPct val="0"/>
              </a:spcBef>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Computer (game is optimized, meaning it doesn’t need to have a strong GPU to be able to run)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Webcam</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Internet connection</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Aquatic Mysteries installed in the machine (an installer was created for easy installation)</a:t>
            </a:r>
          </a:p>
        </p:txBody>
      </p:sp>
      <p:pic>
        <p:nvPicPr>
          <p:cNvPr id="16389" name="Imagem 5">
            <a:extLst>
              <a:ext uri="{FF2B5EF4-FFF2-40B4-BE49-F238E27FC236}">
                <a16:creationId xmlns:a16="http://schemas.microsoft.com/office/drawing/2014/main" id="{3F9A17FB-74DA-4D15-E86C-21A3A7365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60E79F7-922B-8AE9-2A47-19E82C674BAA}"/>
              </a:ext>
            </a:extLst>
          </p:cNvPr>
          <p:cNvPicPr>
            <a:picLocks noChangeAspect="1"/>
          </p:cNvPicPr>
          <p:nvPr/>
        </p:nvPicPr>
        <p:blipFill>
          <a:blip r:embed="rId3"/>
          <a:stretch>
            <a:fillRect/>
          </a:stretch>
        </p:blipFill>
        <p:spPr>
          <a:xfrm>
            <a:off x="971600" y="3399904"/>
            <a:ext cx="2331797" cy="3080504"/>
          </a:xfrm>
          <a:prstGeom prst="rect">
            <a:avLst/>
          </a:prstGeom>
        </p:spPr>
      </p:pic>
      <p:pic>
        <p:nvPicPr>
          <p:cNvPr id="8" name="Picture 7">
            <a:extLst>
              <a:ext uri="{FF2B5EF4-FFF2-40B4-BE49-F238E27FC236}">
                <a16:creationId xmlns:a16="http://schemas.microsoft.com/office/drawing/2014/main" id="{41358122-01D9-EA8F-A624-4AACCAE1EEEA}"/>
              </a:ext>
            </a:extLst>
          </p:cNvPr>
          <p:cNvPicPr>
            <a:picLocks noChangeAspect="1"/>
          </p:cNvPicPr>
          <p:nvPr/>
        </p:nvPicPr>
        <p:blipFill>
          <a:blip r:embed="rId4"/>
          <a:stretch>
            <a:fillRect/>
          </a:stretch>
        </p:blipFill>
        <p:spPr>
          <a:xfrm>
            <a:off x="4411965" y="3399903"/>
            <a:ext cx="2857280" cy="3080505"/>
          </a:xfrm>
          <a:prstGeom prst="rect">
            <a:avLst/>
          </a:prstGeom>
        </p:spPr>
      </p:pic>
    </p:spTree>
    <p:extLst>
      <p:ext uri="{BB962C8B-B14F-4D97-AF65-F5344CB8AC3E}">
        <p14:creationId xmlns:p14="http://schemas.microsoft.com/office/powerpoint/2010/main" val="165855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D34475-622B-5EFE-1111-F33B4D7EB273}"/>
            </a:ext>
          </a:extLst>
        </p:cNvPr>
        <p:cNvGrpSpPr/>
        <p:nvPr/>
      </p:nvGrpSpPr>
      <p:grpSpPr>
        <a:xfrm>
          <a:off x="0" y="0"/>
          <a:ext cx="0" cy="0"/>
          <a:chOff x="0" y="0"/>
          <a:chExt cx="0" cy="0"/>
        </a:xfrm>
      </p:grpSpPr>
      <p:sp>
        <p:nvSpPr>
          <p:cNvPr id="16386" name="Rectangle 8">
            <a:extLst>
              <a:ext uri="{FF2B5EF4-FFF2-40B4-BE49-F238E27FC236}">
                <a16:creationId xmlns:a16="http://schemas.microsoft.com/office/drawing/2014/main" id="{A43E6A6F-5B92-ED07-DDAD-5EC682DADE79}"/>
              </a:ext>
            </a:extLst>
          </p:cNvPr>
          <p:cNvSpPr>
            <a:spLocks noChangeArrowheads="1"/>
          </p:cNvSpPr>
          <p:nvPr/>
        </p:nvSpPr>
        <p:spPr bwMode="auto">
          <a:xfrm>
            <a:off x="-58738" y="1697038"/>
            <a:ext cx="184151" cy="36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pt-PT" altLang="pt-PT" sz="1800">
              <a:latin typeface="Arial" panose="020B0604020202020204" pitchFamily="34" charset="0"/>
            </a:endParaRPr>
          </a:p>
        </p:txBody>
      </p:sp>
      <p:sp>
        <p:nvSpPr>
          <p:cNvPr id="4" name="Retângulo 3">
            <a:extLst>
              <a:ext uri="{FF2B5EF4-FFF2-40B4-BE49-F238E27FC236}">
                <a16:creationId xmlns:a16="http://schemas.microsoft.com/office/drawing/2014/main" id="{6C6A6A2F-FB16-309E-9387-3DBB8394BAB8}"/>
              </a:ext>
            </a:extLst>
          </p:cNvPr>
          <p:cNvSpPr/>
          <p:nvPr/>
        </p:nvSpPr>
        <p:spPr>
          <a:xfrm>
            <a:off x="0" y="0"/>
            <a:ext cx="9144000" cy="981075"/>
          </a:xfrm>
          <a:prstGeom prst="rect">
            <a:avLst/>
          </a:prstGeom>
          <a:solidFill>
            <a:srgbClr val="E5CD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pt-PT"/>
          </a:p>
        </p:txBody>
      </p:sp>
      <p:sp>
        <p:nvSpPr>
          <p:cNvPr id="16388" name="TextBox 3">
            <a:extLst>
              <a:ext uri="{FF2B5EF4-FFF2-40B4-BE49-F238E27FC236}">
                <a16:creationId xmlns:a16="http://schemas.microsoft.com/office/drawing/2014/main" id="{589D178B-30A4-9D58-1254-3EF7ED82EC17}"/>
              </a:ext>
            </a:extLst>
          </p:cNvPr>
          <p:cNvSpPr txBox="1">
            <a:spLocks noChangeArrowheads="1"/>
          </p:cNvSpPr>
          <p:nvPr/>
        </p:nvSpPr>
        <p:spPr bwMode="auto">
          <a:xfrm>
            <a:off x="755650" y="1385888"/>
            <a:ext cx="7993063"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pt-PT" sz="1800" dirty="0">
                <a:solidFill>
                  <a:srgbClr val="6E593E"/>
                </a:solidFill>
                <a:latin typeface="Verdana" panose="020B0604030504040204" pitchFamily="34" charset="0"/>
              </a:rPr>
              <a:t>Our biggest challenges:</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The biggest challenge is not development! It’s people!</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Exercising is only effective if it’s part of our routine, meaning that one session of 10 minutes won’t have any effect in the long run. This issue is highly tied together with the game. If a game is not fun, or doesn’t have the sufficient motivation to be played, players will simply leave it. </a:t>
            </a: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r>
              <a:rPr lang="en-US" altLang="pt-PT" sz="1000" dirty="0">
                <a:solidFill>
                  <a:srgbClr val="6E593E"/>
                </a:solidFill>
                <a:latin typeface="Verdana" panose="020B0604030504040204" pitchFamily="34" charset="0"/>
              </a:rPr>
              <a:t>Knowing that the gaming market is highly competitive and players shifting focus faster from one game to another, some considerations had to be taken to ensure retention. This meant:</a:t>
            </a:r>
          </a:p>
          <a:p>
            <a:pPr eaLnBrk="1" hangingPunct="1">
              <a:spcBef>
                <a:spcPct val="0"/>
              </a:spcBef>
              <a:buFontTx/>
              <a:buNone/>
            </a:pPr>
            <a:endParaRPr lang="en-US" altLang="pt-PT" sz="1000" dirty="0">
              <a:solidFill>
                <a:srgbClr val="6E593E"/>
              </a:solidFill>
              <a:latin typeface="Verdana" panose="020B0604030504040204" pitchFamily="34" charset="0"/>
            </a:endParaRP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Game had to have meaningful progression (this excludes simple games like endless runners)</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Game needs to be complex enough to engage users to play</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Game needs to be visually appealing </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Game had to be free of bugs</a:t>
            </a:r>
          </a:p>
          <a:p>
            <a:pPr marL="171450" indent="-171450" eaLnBrk="1" hangingPunct="1">
              <a:spcBef>
                <a:spcPct val="0"/>
              </a:spcBef>
              <a:buFontTx/>
              <a:buChar char="-"/>
            </a:pPr>
            <a:r>
              <a:rPr lang="en-US" altLang="pt-PT" sz="1000" dirty="0">
                <a:solidFill>
                  <a:srgbClr val="6E593E"/>
                </a:solidFill>
                <a:latin typeface="Verdana" panose="020B0604030504040204" pitchFamily="34" charset="0"/>
              </a:rPr>
              <a:t>Finding innovative ways to motivate players (challenges + updates)</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None/>
            </a:pPr>
            <a:r>
              <a:rPr lang="en-US" altLang="pt-PT" sz="1000" dirty="0">
                <a:solidFill>
                  <a:srgbClr val="6E593E"/>
                </a:solidFill>
                <a:latin typeface="Verdana" panose="020B0604030504040204" pitchFamily="34" charset="0"/>
              </a:rPr>
              <a:t>Even with these in mind, it is not enough to be sure the game will be successful. It is impossible to know if a game will be successful or not. We can only increase our chances.</a:t>
            </a:r>
          </a:p>
          <a:p>
            <a:pPr marL="171450" indent="-171450" eaLnBrk="1" hangingPunct="1">
              <a:spcBef>
                <a:spcPct val="0"/>
              </a:spcBef>
              <a:buFontTx/>
              <a:buChar char="-"/>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a:p>
            <a:pPr eaLnBrk="1" hangingPunct="1">
              <a:spcBef>
                <a:spcPct val="0"/>
              </a:spcBef>
              <a:buFontTx/>
              <a:buNone/>
            </a:pPr>
            <a:endParaRPr lang="en-US" altLang="pt-PT" sz="1000" dirty="0">
              <a:solidFill>
                <a:srgbClr val="6E593E"/>
              </a:solidFill>
              <a:latin typeface="Verdana" panose="020B0604030504040204" pitchFamily="34" charset="0"/>
            </a:endParaRPr>
          </a:p>
        </p:txBody>
      </p:sp>
      <p:pic>
        <p:nvPicPr>
          <p:cNvPr id="16389" name="Imagem 5">
            <a:extLst>
              <a:ext uri="{FF2B5EF4-FFF2-40B4-BE49-F238E27FC236}">
                <a16:creationId xmlns:a16="http://schemas.microsoft.com/office/drawing/2014/main" id="{8E1100A2-55A1-496B-0872-1B9345E15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333375"/>
            <a:ext cx="233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7986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algn="l" eaLnBrk="1" hangingPunct="1">
          <a:defRPr sz="1800" dirty="0">
            <a:latin typeface="Verdana" panose="020B0604030504040204" pitchFamily="34" charset="0"/>
          </a:defRPr>
        </a:defPPr>
      </a:lstStyle>
    </a:txDef>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2278</Words>
  <Application>Microsoft Office PowerPoint</Application>
  <PresentationFormat>On-screen Show (4:3)</PresentationFormat>
  <Paragraphs>263</Paragraphs>
  <Slides>28</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Arrus BT Roman</vt:lpstr>
      <vt:lpstr>Calibri</vt:lpstr>
      <vt:lpstr>GillSans Condensed</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Universidade de Coimbra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Universidade  de Coimbra</dc:creator>
  <cp:lastModifiedBy>2013168188</cp:lastModifiedBy>
  <cp:revision>48</cp:revision>
  <dcterms:created xsi:type="dcterms:W3CDTF">2009-05-19T14:21:47Z</dcterms:created>
  <dcterms:modified xsi:type="dcterms:W3CDTF">2025-07-22T19:08:07Z</dcterms:modified>
</cp:coreProperties>
</file>